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1345" r:id="rId3"/>
    <p:sldId id="1347" r:id="rId4"/>
    <p:sldId id="1349" r:id="rId5"/>
    <p:sldId id="1350" r:id="rId6"/>
    <p:sldId id="1351" r:id="rId7"/>
    <p:sldId id="1353" r:id="rId8"/>
    <p:sldId id="1354" r:id="rId9"/>
    <p:sldId id="1355" r:id="rId10"/>
    <p:sldId id="879" r:id="rId11"/>
    <p:sldId id="868" r:id="rId12"/>
    <p:sldId id="875" r:id="rId13"/>
    <p:sldId id="876" r:id="rId14"/>
    <p:sldId id="877" r:id="rId15"/>
    <p:sldId id="1356" r:id="rId16"/>
    <p:sldId id="1359" r:id="rId17"/>
    <p:sldId id="1357" r:id="rId18"/>
    <p:sldId id="1358" r:id="rId19"/>
    <p:sldId id="1360" r:id="rId20"/>
    <p:sldId id="1362" r:id="rId21"/>
    <p:sldId id="1363" r:id="rId22"/>
    <p:sldId id="136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2674" autoAdjust="0"/>
  </p:normalViewPr>
  <p:slideViewPr>
    <p:cSldViewPr snapToGrid="0">
      <p:cViewPr varScale="1">
        <p:scale>
          <a:sx n="106" d="100"/>
          <a:sy n="106" d="100"/>
        </p:scale>
        <p:origin x="7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547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612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4003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4772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4552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4335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6379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0321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572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1197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519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1881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4715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314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9431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1F70-27E6-476F-AE77-B29A6EC56AD9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8406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50000"/>
            <a:lum/>
          </a:blip>
          <a:srcRect/>
          <a:stretch>
            <a:fillRect l="5000" t="80000" r="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51F70-27E6-476F-AE77-B29A6EC56AD9}" type="datetimeFigureOut">
              <a:rPr lang="tr-TR" smtClean="0"/>
              <a:t>15.11.2024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C90ADDC-0E03-43AD-8732-FA14855C32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909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04000" cy="1646302"/>
          </a:xfrm>
        </p:spPr>
        <p:txBody>
          <a:bodyPr/>
          <a:lstStyle/>
          <a:p>
            <a:r>
              <a:rPr lang="tr-TR" dirty="0" smtClean="0"/>
              <a:t>İHALE PARSELLERİ KATALOĞU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PLAN ve PROJE MÜDÜRLÜĞÜ </a:t>
            </a:r>
          </a:p>
          <a:p>
            <a:r>
              <a:rPr lang="tr-TR" dirty="0" smtClean="0"/>
              <a:t>Harita ve Taşınmaz Yönetim Şefliği 2024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4250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802707" y="-77536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</a:t>
            </a:r>
            <a:r>
              <a:rPr lang="tr-TR" b="1" dirty="0"/>
              <a:t>8</a:t>
            </a:r>
            <a:r>
              <a:rPr lang="tr-TR" b="1" dirty="0" smtClean="0"/>
              <a:t>.TAŞINMAZ</a:t>
            </a:r>
            <a:endParaRPr lang="tr-TR" dirty="0"/>
          </a:p>
          <a:p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418" y="188794"/>
            <a:ext cx="4702101" cy="6649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404781"/>
              </p:ext>
            </p:extLst>
          </p:nvPr>
        </p:nvGraphicFramePr>
        <p:xfrm>
          <a:off x="376577" y="270141"/>
          <a:ext cx="5741035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921073">
                  <a:extLst>
                    <a:ext uri="{9D8B030D-6E8A-4147-A177-3AD203B41FA5}">
                      <a16:colId xmlns:a16="http://schemas.microsoft.com/office/drawing/2014/main" val="952049161"/>
                    </a:ext>
                  </a:extLst>
                </a:gridCol>
                <a:gridCol w="3819962">
                  <a:extLst>
                    <a:ext uri="{9D8B030D-6E8A-4147-A177-3AD203B41FA5}">
                      <a16:colId xmlns:a16="http://schemas.microsoft.com/office/drawing/2014/main" val="39963105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BECEN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775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4932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16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653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1.031,34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208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E=0.24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831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EVLERİ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29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9.600.000</a:t>
                      </a:r>
                      <a:r>
                        <a:rPr lang="tr-TR" sz="9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TL</a:t>
                      </a:r>
                      <a:endParaRPr lang="tr-TR" sz="9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471894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7" y="1498312"/>
            <a:ext cx="5741035" cy="5257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5 Sol Ok"/>
          <p:cNvSpPr/>
          <p:nvPr/>
        </p:nvSpPr>
        <p:spPr bwMode="auto">
          <a:xfrm rot="19817192">
            <a:off x="3088454" y="3839950"/>
            <a:ext cx="1437809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4932 ADA 16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1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1219701" y="-88633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</a:t>
            </a:r>
            <a:r>
              <a:rPr lang="tr-TR" b="1" dirty="0"/>
              <a:t>9</a:t>
            </a:r>
            <a:r>
              <a:rPr lang="tr-TR" b="1" dirty="0" smtClean="0"/>
              <a:t>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30" y="190942"/>
            <a:ext cx="4611071" cy="6520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62161"/>
              </p:ext>
            </p:extLst>
          </p:nvPr>
        </p:nvGraphicFramePr>
        <p:xfrm>
          <a:off x="323525" y="268975"/>
          <a:ext cx="5741035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921073">
                  <a:extLst>
                    <a:ext uri="{9D8B030D-6E8A-4147-A177-3AD203B41FA5}">
                      <a16:colId xmlns:a16="http://schemas.microsoft.com/office/drawing/2014/main" val="952049161"/>
                    </a:ext>
                  </a:extLst>
                </a:gridCol>
                <a:gridCol w="3819962">
                  <a:extLst>
                    <a:ext uri="{9D8B030D-6E8A-4147-A177-3AD203B41FA5}">
                      <a16:colId xmlns:a16="http://schemas.microsoft.com/office/drawing/2014/main" val="39963105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KAZIM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KARABEKİR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775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4622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17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653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1.351,87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208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E=0.24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831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EVLERİ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961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8.875.000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29034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4" y="1507077"/>
            <a:ext cx="5741035" cy="5204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5 Sol Ok"/>
          <p:cNvSpPr/>
          <p:nvPr/>
        </p:nvSpPr>
        <p:spPr bwMode="auto">
          <a:xfrm rot="19898216">
            <a:off x="3259334" y="3920384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4622 ADA 17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79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1208914" y="-66511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10.TAŞINMAZ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331" y="261963"/>
            <a:ext cx="4516903" cy="6387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74564"/>
              </p:ext>
            </p:extLst>
          </p:nvPr>
        </p:nvGraphicFramePr>
        <p:xfrm>
          <a:off x="218902" y="324589"/>
          <a:ext cx="5741035" cy="984940"/>
        </p:xfrm>
        <a:graphic>
          <a:graphicData uri="http://schemas.openxmlformats.org/drawingml/2006/table">
            <a:tbl>
              <a:tblPr firstRow="1" firstCol="1" bandRow="1"/>
              <a:tblGrid>
                <a:gridCol w="1921073">
                  <a:extLst>
                    <a:ext uri="{9D8B030D-6E8A-4147-A177-3AD203B41FA5}">
                      <a16:colId xmlns:a16="http://schemas.microsoft.com/office/drawing/2014/main" val="952049161"/>
                    </a:ext>
                  </a:extLst>
                </a:gridCol>
                <a:gridCol w="3819962">
                  <a:extLst>
                    <a:ext uri="{9D8B030D-6E8A-4147-A177-3AD203B41FA5}">
                      <a16:colId xmlns:a16="http://schemas.microsoft.com/office/drawing/2014/main" val="3996310553"/>
                    </a:ext>
                  </a:extLst>
                </a:gridCol>
              </a:tblGrid>
              <a:tr h="1914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BECEN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775646"/>
                  </a:ext>
                </a:extLst>
              </a:tr>
              <a:tr h="1586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7893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16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653254"/>
                  </a:ext>
                </a:extLst>
              </a:tr>
              <a:tr h="1586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1.008,06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208638"/>
                  </a:ext>
                </a:extLst>
              </a:tr>
              <a:tr h="1586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E=0.24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831487"/>
                  </a:ext>
                </a:extLst>
              </a:tr>
              <a:tr h="1586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EVLERİ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29034"/>
                  </a:ext>
                </a:extLst>
              </a:tr>
              <a:tr h="1586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8.300.000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762204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2" y="1700629"/>
            <a:ext cx="5741035" cy="4948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5 Sol Ok"/>
          <p:cNvSpPr/>
          <p:nvPr/>
        </p:nvSpPr>
        <p:spPr bwMode="auto">
          <a:xfrm rot="19898216">
            <a:off x="3000644" y="3820900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7893 ADA 16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7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1137893" y="-13244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11.TAŞINMAZ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409" y="279719"/>
            <a:ext cx="4479235" cy="6334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309018"/>
              </p:ext>
            </p:extLst>
          </p:nvPr>
        </p:nvGraphicFramePr>
        <p:xfrm>
          <a:off x="190359" y="291565"/>
          <a:ext cx="5642269" cy="1002696"/>
        </p:xfrm>
        <a:graphic>
          <a:graphicData uri="http://schemas.openxmlformats.org/drawingml/2006/table">
            <a:tbl>
              <a:tblPr firstRow="1" firstCol="1" bandRow="1"/>
              <a:tblGrid>
                <a:gridCol w="1888024">
                  <a:extLst>
                    <a:ext uri="{9D8B030D-6E8A-4147-A177-3AD203B41FA5}">
                      <a16:colId xmlns:a16="http://schemas.microsoft.com/office/drawing/2014/main" val="952049161"/>
                    </a:ext>
                  </a:extLst>
                </a:gridCol>
                <a:gridCol w="3754245">
                  <a:extLst>
                    <a:ext uri="{9D8B030D-6E8A-4147-A177-3AD203B41FA5}">
                      <a16:colId xmlns:a16="http://schemas.microsoft.com/office/drawing/2014/main" val="3996310553"/>
                    </a:ext>
                  </a:extLst>
                </a:gridCol>
              </a:tblGrid>
              <a:tr h="167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BECEN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775646"/>
                  </a:ext>
                </a:extLst>
              </a:tr>
              <a:tr h="167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13876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3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653254"/>
                  </a:ext>
                </a:extLst>
              </a:tr>
              <a:tr h="167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1.021,14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208638"/>
                  </a:ext>
                </a:extLst>
              </a:tr>
              <a:tr h="167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E=0.24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831487"/>
                  </a:ext>
                </a:extLst>
              </a:tr>
              <a:tr h="167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EVLERİ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29034"/>
                  </a:ext>
                </a:extLst>
              </a:tr>
              <a:tr h="167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MUHAMMEN BEDEL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6.950.000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929644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9" y="1599070"/>
            <a:ext cx="5644531" cy="5014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5 Sol Ok"/>
          <p:cNvSpPr/>
          <p:nvPr/>
        </p:nvSpPr>
        <p:spPr bwMode="auto">
          <a:xfrm rot="19898216">
            <a:off x="2970561" y="3511014"/>
            <a:ext cx="1644788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13876 ADA 3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46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1255211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12.TAŞINMAZ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18" y="297474"/>
            <a:ext cx="4485513" cy="6343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705963"/>
              </p:ext>
            </p:extLst>
          </p:nvPr>
        </p:nvGraphicFramePr>
        <p:xfrm>
          <a:off x="172606" y="297474"/>
          <a:ext cx="5741035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921073">
                  <a:extLst>
                    <a:ext uri="{9D8B030D-6E8A-4147-A177-3AD203B41FA5}">
                      <a16:colId xmlns:a16="http://schemas.microsoft.com/office/drawing/2014/main" val="952049161"/>
                    </a:ext>
                  </a:extLst>
                </a:gridCol>
                <a:gridCol w="3819962">
                  <a:extLst>
                    <a:ext uri="{9D8B030D-6E8A-4147-A177-3AD203B41FA5}">
                      <a16:colId xmlns:a16="http://schemas.microsoft.com/office/drawing/2014/main" val="39963105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BECEN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775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13876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653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1.021,14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208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E=0.24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831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EVLERİ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29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82700" algn="l"/>
                        </a:tabLst>
                        <a:defRPr/>
                      </a:pPr>
                      <a:r>
                        <a:rPr lang="tr-TR" sz="900" b="1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6.950.000 TL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070146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2" y="1475442"/>
            <a:ext cx="5793079" cy="5165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5 Sol Ok"/>
          <p:cNvSpPr/>
          <p:nvPr/>
        </p:nvSpPr>
        <p:spPr bwMode="auto">
          <a:xfrm rot="19898216">
            <a:off x="3109332" y="3151492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13876 ADA 4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78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798453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13.TAŞINMAZ</a:t>
            </a:r>
            <a:endParaRPr lang="tr-TR" dirty="0"/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283" y="377372"/>
            <a:ext cx="4394535" cy="62143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33415"/>
              </p:ext>
            </p:extLst>
          </p:nvPr>
        </p:nvGraphicFramePr>
        <p:xfrm>
          <a:off x="398983" y="377372"/>
          <a:ext cx="5896403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7">
                  <a:extLst>
                    <a:ext uri="{9D8B030D-6E8A-4147-A177-3AD203B41FA5}">
                      <a16:colId xmlns:a16="http://schemas.microsoft.com/office/drawing/2014/main" val="2176483924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10731851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BECEN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261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13876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5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440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1.021,14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901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A-2/ 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71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VE SAYFİYE EVLERİ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201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6.950.000 TL</a:t>
                      </a:r>
                      <a:r>
                        <a:rPr lang="tr-TR" sz="9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072454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3" y="1635238"/>
            <a:ext cx="5896403" cy="4956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5 Sol Ok"/>
          <p:cNvSpPr/>
          <p:nvPr/>
        </p:nvSpPr>
        <p:spPr bwMode="auto">
          <a:xfrm rot="19898216">
            <a:off x="3495083" y="3340178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13876 ADA </a:t>
            </a:r>
            <a:r>
              <a:rPr lang="tr-TR" sz="850" dirty="0">
                <a:latin typeface="Arial" charset="0"/>
                <a:cs typeface="Arial" charset="0"/>
              </a:rPr>
              <a:t>5</a:t>
            </a:r>
            <a:r>
              <a:rPr lang="tr-TR" sz="850" dirty="0" smtClean="0">
                <a:latin typeface="Arial" charset="0"/>
                <a:cs typeface="Arial" charset="0"/>
              </a:rPr>
              <a:t>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05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821654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14.TAŞINMAZ</a:t>
            </a:r>
            <a:endParaRPr lang="tr-TR" dirty="0"/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900" y="341862"/>
            <a:ext cx="4545204" cy="6427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587483"/>
              </p:ext>
            </p:extLst>
          </p:nvPr>
        </p:nvGraphicFramePr>
        <p:xfrm>
          <a:off x="524809" y="341862"/>
          <a:ext cx="5896403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7">
                  <a:extLst>
                    <a:ext uri="{9D8B030D-6E8A-4147-A177-3AD203B41FA5}">
                      <a16:colId xmlns:a16="http://schemas.microsoft.com/office/drawing/2014/main" val="1447853886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209324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BECEN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796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12653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17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950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1.057,92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185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A-2/ 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772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VE SAYFİYE EVLERİ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43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5.500.000 TL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279125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9" y="1564218"/>
            <a:ext cx="5904100" cy="5205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5 Sol Ok"/>
          <p:cNvSpPr/>
          <p:nvPr/>
        </p:nvSpPr>
        <p:spPr bwMode="auto">
          <a:xfrm rot="19898216">
            <a:off x="3378417" y="3782602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12653 ADA 17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28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889004" y="-70166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15.TAŞINMAZ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48" y="324035"/>
            <a:ext cx="4447897" cy="6289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012007"/>
              </p:ext>
            </p:extLst>
          </p:nvPr>
        </p:nvGraphicFramePr>
        <p:xfrm>
          <a:off x="461128" y="324035"/>
          <a:ext cx="5896403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7">
                  <a:extLst>
                    <a:ext uri="{9D8B030D-6E8A-4147-A177-3AD203B41FA5}">
                      <a16:colId xmlns:a16="http://schemas.microsoft.com/office/drawing/2014/main" val="2343864406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33142781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ALTINOLUK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0665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14826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3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818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1.038,60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580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A-2/ 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51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VE SAYFİYE EVLERİ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876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6.640.000 TL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954797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8" y="1598730"/>
            <a:ext cx="5896403" cy="5015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5 Sol Ok"/>
          <p:cNvSpPr/>
          <p:nvPr/>
        </p:nvSpPr>
        <p:spPr bwMode="auto">
          <a:xfrm rot="19898216">
            <a:off x="3254970" y="3377016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14826 ADA </a:t>
            </a:r>
            <a:r>
              <a:rPr lang="tr-TR" sz="850" dirty="0">
                <a:latin typeface="Arial" charset="0"/>
                <a:cs typeface="Arial" charset="0"/>
              </a:rPr>
              <a:t>3</a:t>
            </a:r>
            <a:r>
              <a:rPr lang="tr-TR" sz="850" dirty="0" smtClean="0">
                <a:latin typeface="Arial" charset="0"/>
                <a:cs typeface="Arial" charset="0"/>
              </a:rPr>
              <a:t>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18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844619" y="72138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16.TAŞINMAZ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671" y="421761"/>
            <a:ext cx="4316010" cy="6103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420615"/>
              </p:ext>
            </p:extLst>
          </p:nvPr>
        </p:nvGraphicFramePr>
        <p:xfrm>
          <a:off x="505514" y="421761"/>
          <a:ext cx="5896403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7">
                  <a:extLst>
                    <a:ext uri="{9D8B030D-6E8A-4147-A177-3AD203B41FA5}">
                      <a16:colId xmlns:a16="http://schemas.microsoft.com/office/drawing/2014/main" val="2343864406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33142781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HİSARCIK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0665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7319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11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818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370,00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580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A-2/ 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0,50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51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876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3.940.000 TL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954797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4" y="1651878"/>
            <a:ext cx="5896403" cy="4873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5 Sol Ok"/>
          <p:cNvSpPr/>
          <p:nvPr/>
        </p:nvSpPr>
        <p:spPr bwMode="auto">
          <a:xfrm rot="19898216">
            <a:off x="3431241" y="3223631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7319 ADA 11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762769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17.TAŞINMAZ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525" y="501661"/>
            <a:ext cx="4297175" cy="6076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791889"/>
              </p:ext>
            </p:extLst>
          </p:nvPr>
        </p:nvGraphicFramePr>
        <p:xfrm>
          <a:off x="487444" y="501661"/>
          <a:ext cx="5896403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7">
                  <a:extLst>
                    <a:ext uri="{9D8B030D-6E8A-4147-A177-3AD203B41FA5}">
                      <a16:colId xmlns:a16="http://schemas.microsoft.com/office/drawing/2014/main" val="2343864406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33142781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KIRANARDI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0665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13758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14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818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832,82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580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A-2/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0,40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51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876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4.450.000 TL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954797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44" y="1883816"/>
            <a:ext cx="5897994" cy="4694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5 Sol Ok"/>
          <p:cNvSpPr/>
          <p:nvPr/>
        </p:nvSpPr>
        <p:spPr bwMode="auto">
          <a:xfrm rot="20037106">
            <a:off x="3438606" y="3866657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13758 ADA 14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91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65356" y="117231"/>
            <a:ext cx="8596668" cy="1320800"/>
          </a:xfrm>
        </p:spPr>
        <p:txBody>
          <a:bodyPr/>
          <a:lstStyle/>
          <a:p>
            <a:pPr algn="ctr"/>
            <a:r>
              <a:rPr lang="tr-TR" dirty="0" smtClean="0"/>
              <a:t>TAŞINMAZ LİSTESİ</a:t>
            </a:r>
            <a:endParaRPr lang="tr-TR" dirty="0"/>
          </a:p>
        </p:txBody>
      </p:sp>
      <p:graphicFrame>
        <p:nvGraphicFramePr>
          <p:cNvPr id="3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750225"/>
              </p:ext>
            </p:extLst>
          </p:nvPr>
        </p:nvGraphicFramePr>
        <p:xfrm>
          <a:off x="2080833" y="1355725"/>
          <a:ext cx="6905625" cy="417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Çalışma Sayfası" r:id="rId3" imgW="6905692" imgH="4143475" progId="Excel.Sheet.12">
                  <p:embed/>
                </p:oleObj>
              </mc:Choice>
              <mc:Fallback>
                <p:oleObj name="Çalışma Sayfası" r:id="rId3" imgW="6905692" imgH="41434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80833" y="1355725"/>
                        <a:ext cx="6905625" cy="4176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186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798192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18.TAŞINMAZ</a:t>
            </a:r>
            <a:endParaRPr lang="tr-TR" dirty="0"/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238" y="377372"/>
            <a:ext cx="4520093" cy="6391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799732"/>
              </p:ext>
            </p:extLst>
          </p:nvPr>
        </p:nvGraphicFramePr>
        <p:xfrm>
          <a:off x="461127" y="377372"/>
          <a:ext cx="5896403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7">
                  <a:extLst>
                    <a:ext uri="{9D8B030D-6E8A-4147-A177-3AD203B41FA5}">
                      <a16:colId xmlns:a16="http://schemas.microsoft.com/office/drawing/2014/main" val="2176483924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10731851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KIRANARDI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261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13696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15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440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707,80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901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A-3/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0,75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71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201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3.550.000 TL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072454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7" y="1635238"/>
            <a:ext cx="5896403" cy="5134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5 Sol Ok"/>
          <p:cNvSpPr/>
          <p:nvPr/>
        </p:nvSpPr>
        <p:spPr bwMode="auto">
          <a:xfrm rot="19898216">
            <a:off x="3495344" y="4069231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13696 ADA 15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6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762855" y="-837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19.TAŞINMAZ</a:t>
            </a:r>
            <a:endParaRPr lang="tr-TR" dirty="0"/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89" y="404006"/>
            <a:ext cx="4391345" cy="62098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929597"/>
              </p:ext>
            </p:extLst>
          </p:nvPr>
        </p:nvGraphicFramePr>
        <p:xfrm>
          <a:off x="514393" y="404006"/>
          <a:ext cx="5896403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7">
                  <a:extLst>
                    <a:ext uri="{9D8B030D-6E8A-4147-A177-3AD203B41FA5}">
                      <a16:colId xmlns:a16="http://schemas.microsoft.com/office/drawing/2014/main" val="2176483924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10731851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KIRANARDI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261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288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23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440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500,64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901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A-2/ 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0,40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71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201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2.700.000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TL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072454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3" y="1696876"/>
            <a:ext cx="5896403" cy="4916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5 Sol Ok"/>
          <p:cNvSpPr/>
          <p:nvPr/>
        </p:nvSpPr>
        <p:spPr bwMode="auto">
          <a:xfrm rot="19898216">
            <a:off x="3317837" y="3973485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288 ADA 23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68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1082539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20.TAŞINMAZ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52" y="341860"/>
            <a:ext cx="4397624" cy="6218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995711"/>
              </p:ext>
            </p:extLst>
          </p:nvPr>
        </p:nvGraphicFramePr>
        <p:xfrm>
          <a:off x="333642" y="341860"/>
          <a:ext cx="5896403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7">
                  <a:extLst>
                    <a:ext uri="{9D8B030D-6E8A-4147-A177-3AD203B41FA5}">
                      <a16:colId xmlns:a16="http://schemas.microsoft.com/office/drawing/2014/main" val="2343864406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33142781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KIRANARDI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0665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209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8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818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438,52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580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A-2/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0,40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51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KONUT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876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2.350.000 TL</a:t>
                      </a:r>
                      <a:r>
                        <a:rPr lang="tr-TR" sz="9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954797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42" y="1564213"/>
            <a:ext cx="5896403" cy="49963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5 Sol Ok"/>
          <p:cNvSpPr/>
          <p:nvPr/>
        </p:nvSpPr>
        <p:spPr bwMode="auto">
          <a:xfrm rot="19898216">
            <a:off x="3210997" y="3625025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209 ADA 8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90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896717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</a:t>
            </a:r>
            <a:r>
              <a:rPr lang="tr-TR" b="1" dirty="0"/>
              <a:t>1</a:t>
            </a:r>
            <a:r>
              <a:rPr lang="tr-TR" b="1" dirty="0" smtClean="0"/>
              <a:t>.TAŞINMAZ</a:t>
            </a:r>
            <a:endParaRPr lang="tr-TR" dirty="0"/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45" y="368495"/>
            <a:ext cx="4391345" cy="6209858"/>
          </a:xfrm>
          <a:prstGeom prst="rect">
            <a:avLst/>
          </a:prstGeom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002862"/>
              </p:ext>
            </p:extLst>
          </p:nvPr>
        </p:nvGraphicFramePr>
        <p:xfrm>
          <a:off x="532150" y="368495"/>
          <a:ext cx="5896403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7">
                  <a:extLst>
                    <a:ext uri="{9D8B030D-6E8A-4147-A177-3AD203B41FA5}">
                      <a16:colId xmlns:a16="http://schemas.microsoft.com/office/drawing/2014/main" val="2176483924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10731851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ESENYURT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261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7871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440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2.420,56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901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71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VE SAYFİYE EVLERİ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201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MUHAMMEN BEDEL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9.600.000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402542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0" y="1660849"/>
            <a:ext cx="5896403" cy="4917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5 Sol Ok"/>
          <p:cNvSpPr/>
          <p:nvPr/>
        </p:nvSpPr>
        <p:spPr bwMode="auto">
          <a:xfrm rot="19898216">
            <a:off x="3303808" y="3824417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7871 ADA 4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1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769873" y="-13245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</a:t>
            </a:r>
            <a:r>
              <a:rPr lang="tr-TR" b="1" dirty="0"/>
              <a:t>2</a:t>
            </a:r>
            <a:r>
              <a:rPr lang="tr-TR" b="1" dirty="0" smtClean="0"/>
              <a:t>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678" y="279718"/>
            <a:ext cx="4513815" cy="6383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57860"/>
              </p:ext>
            </p:extLst>
          </p:nvPr>
        </p:nvGraphicFramePr>
        <p:xfrm>
          <a:off x="513372" y="358151"/>
          <a:ext cx="5975497" cy="895547"/>
        </p:xfrm>
        <a:graphic>
          <a:graphicData uri="http://schemas.openxmlformats.org/drawingml/2006/table">
            <a:tbl>
              <a:tblPr firstRow="1" firstCol="1" bandRow="1"/>
              <a:tblGrid>
                <a:gridCol w="1825357">
                  <a:extLst>
                    <a:ext uri="{9D8B030D-6E8A-4147-A177-3AD203B41FA5}">
                      <a16:colId xmlns:a16="http://schemas.microsoft.com/office/drawing/2014/main" val="2201783518"/>
                    </a:ext>
                  </a:extLst>
                </a:gridCol>
                <a:gridCol w="4150140">
                  <a:extLst>
                    <a:ext uri="{9D8B030D-6E8A-4147-A177-3AD203B41FA5}">
                      <a16:colId xmlns:a16="http://schemas.microsoft.com/office/drawing/2014/main" val="2814039024"/>
                    </a:ext>
                  </a:extLst>
                </a:gridCol>
              </a:tblGrid>
              <a:tr h="1618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ERENKÖY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41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12962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10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3067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1.638,01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046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/ E = 0,24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8709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 EVLERİ 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405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9.600.000 TL</a:t>
                      </a:r>
                      <a:r>
                        <a:rPr lang="tr-TR" sz="9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622218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1" y="1625094"/>
            <a:ext cx="5975497" cy="4906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5 Sol Ok"/>
          <p:cNvSpPr/>
          <p:nvPr/>
        </p:nvSpPr>
        <p:spPr bwMode="auto">
          <a:xfrm rot="3760734">
            <a:off x="3303212" y="5076232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12962 ADA 10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19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844613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</a:t>
            </a:r>
            <a:r>
              <a:rPr lang="tr-TR" b="1" dirty="0"/>
              <a:t>3</a:t>
            </a:r>
            <a:r>
              <a:rPr lang="tr-TR" b="1" dirty="0" smtClean="0"/>
              <a:t>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13" y="270841"/>
            <a:ext cx="4476148" cy="6329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85568"/>
              </p:ext>
            </p:extLst>
          </p:nvPr>
        </p:nvGraphicFramePr>
        <p:xfrm>
          <a:off x="505520" y="362522"/>
          <a:ext cx="5896402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6">
                  <a:extLst>
                    <a:ext uri="{9D8B030D-6E8A-4147-A177-3AD203B41FA5}">
                      <a16:colId xmlns:a16="http://schemas.microsoft.com/office/drawing/2014/main" val="2869077916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20104695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ERENKÖY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388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5164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12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167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1.550,62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776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/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21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 EVLERİ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86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9.600.000</a:t>
                      </a:r>
                      <a:r>
                        <a:rPr lang="tr-TR" sz="9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TL</a:t>
                      </a:r>
                      <a:endParaRPr lang="tr-TR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729025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32" y="1605538"/>
            <a:ext cx="5890190" cy="4995082"/>
          </a:xfrm>
          <a:prstGeom prst="rect">
            <a:avLst/>
          </a:prstGeom>
        </p:spPr>
      </p:pic>
      <p:sp>
        <p:nvSpPr>
          <p:cNvPr id="7" name="5 Sol Ok"/>
          <p:cNvSpPr/>
          <p:nvPr/>
        </p:nvSpPr>
        <p:spPr bwMode="auto">
          <a:xfrm rot="19898216">
            <a:off x="3448923" y="3332753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5164 ADA 12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29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773594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</a:t>
            </a:r>
            <a:r>
              <a:rPr lang="tr-TR" b="1" dirty="0"/>
              <a:t>4</a:t>
            </a:r>
            <a:r>
              <a:rPr lang="tr-TR" b="1" dirty="0" smtClean="0"/>
              <a:t>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018" y="363985"/>
            <a:ext cx="4532649" cy="6409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274776"/>
              </p:ext>
            </p:extLst>
          </p:nvPr>
        </p:nvGraphicFramePr>
        <p:xfrm>
          <a:off x="381231" y="363985"/>
          <a:ext cx="5896402" cy="1027243"/>
        </p:xfrm>
        <a:graphic>
          <a:graphicData uri="http://schemas.openxmlformats.org/drawingml/2006/table">
            <a:tbl>
              <a:tblPr firstRow="1" firstCol="1" bandRow="1"/>
              <a:tblGrid>
                <a:gridCol w="1801196">
                  <a:extLst>
                    <a:ext uri="{9D8B030D-6E8A-4147-A177-3AD203B41FA5}">
                      <a16:colId xmlns:a16="http://schemas.microsoft.com/office/drawing/2014/main" val="2869077916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20104695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ESENYURT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388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5909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18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167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1.000,39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776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/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21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 EVLERİ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86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AÇIKLAMA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729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MUHAMMEN BEDEL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9.600.000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553731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1" y="1755213"/>
            <a:ext cx="5896402" cy="5018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5 Sol Ok"/>
          <p:cNvSpPr/>
          <p:nvPr/>
        </p:nvSpPr>
        <p:spPr bwMode="auto">
          <a:xfrm rot="19898216">
            <a:off x="3151920" y="4149959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5909 ADA 18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01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727552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5.TAŞINMAZ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900" y="332984"/>
            <a:ext cx="4564038" cy="6454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027243"/>
              </p:ext>
            </p:extLst>
          </p:nvPr>
        </p:nvGraphicFramePr>
        <p:xfrm>
          <a:off x="452252" y="332984"/>
          <a:ext cx="5896402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6">
                  <a:extLst>
                    <a:ext uri="{9D8B030D-6E8A-4147-A177-3AD203B41FA5}">
                      <a16:colId xmlns:a16="http://schemas.microsoft.com/office/drawing/2014/main" val="2869077916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20104695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BECEN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388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4658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17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167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2.047,52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776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/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21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 EVLERİ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86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9.600.000 TL</a:t>
                      </a:r>
                      <a:r>
                        <a:rPr lang="tr-TR" sz="9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729025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2" y="1594062"/>
            <a:ext cx="5896402" cy="5161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5 Sol Ok"/>
          <p:cNvSpPr/>
          <p:nvPr/>
        </p:nvSpPr>
        <p:spPr bwMode="auto">
          <a:xfrm rot="19898216">
            <a:off x="3395656" y="3818657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4658 ADA 17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69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809103" y="0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</a:t>
            </a:r>
            <a:r>
              <a:rPr lang="tr-TR" b="1" dirty="0"/>
              <a:t>6</a:t>
            </a:r>
            <a:r>
              <a:rPr lang="tr-TR" b="1" dirty="0" smtClean="0"/>
              <a:t>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419" y="368495"/>
            <a:ext cx="4444758" cy="6285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453144"/>
              </p:ext>
            </p:extLst>
          </p:nvPr>
        </p:nvGraphicFramePr>
        <p:xfrm>
          <a:off x="541030" y="368495"/>
          <a:ext cx="5896402" cy="880494"/>
        </p:xfrm>
        <a:graphic>
          <a:graphicData uri="http://schemas.openxmlformats.org/drawingml/2006/table">
            <a:tbl>
              <a:tblPr firstRow="1" firstCol="1" bandRow="1"/>
              <a:tblGrid>
                <a:gridCol w="1801196">
                  <a:extLst>
                    <a:ext uri="{9D8B030D-6E8A-4147-A177-3AD203B41FA5}">
                      <a16:colId xmlns:a16="http://schemas.microsoft.com/office/drawing/2014/main" val="2869077916"/>
                    </a:ext>
                  </a:extLst>
                </a:gridCol>
                <a:gridCol w="4095206">
                  <a:extLst>
                    <a:ext uri="{9D8B030D-6E8A-4147-A177-3AD203B41FA5}">
                      <a16:colId xmlns:a16="http://schemas.microsoft.com/office/drawing/2014/main" val="20104695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BECEN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388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4948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14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167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1.693,67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776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 /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21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 EVLERİ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86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 BEDEL</a:t>
                      </a:r>
                      <a:endParaRPr lang="tr-TR" sz="9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9.600.000 TL</a:t>
                      </a:r>
                      <a:r>
                        <a:rPr lang="tr-TR" sz="9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729025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30" y="1617483"/>
            <a:ext cx="5896402" cy="5036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5 Sol Ok"/>
          <p:cNvSpPr/>
          <p:nvPr/>
        </p:nvSpPr>
        <p:spPr bwMode="auto">
          <a:xfrm rot="19898216">
            <a:off x="3581494" y="3585302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4948 ADA 14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64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772342" y="-6978"/>
            <a:ext cx="8596668" cy="3880773"/>
          </a:xfrm>
        </p:spPr>
        <p:txBody>
          <a:bodyPr/>
          <a:lstStyle/>
          <a:p>
            <a:pPr algn="ctr"/>
            <a:r>
              <a:rPr lang="tr-TR" b="1" dirty="0" smtClean="0"/>
              <a:t> </a:t>
            </a:r>
            <a:r>
              <a:rPr lang="tr-TR" b="1" dirty="0"/>
              <a:t>7</a:t>
            </a:r>
            <a:r>
              <a:rPr lang="tr-TR" b="1" dirty="0" smtClean="0"/>
              <a:t>.TAŞINMAZ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915" y="261963"/>
            <a:ext cx="4479235" cy="6334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057320"/>
              </p:ext>
            </p:extLst>
          </p:nvPr>
        </p:nvGraphicFramePr>
        <p:xfrm>
          <a:off x="532152" y="344419"/>
          <a:ext cx="5762116" cy="1027243"/>
        </p:xfrm>
        <a:graphic>
          <a:graphicData uri="http://schemas.openxmlformats.org/drawingml/2006/table">
            <a:tbl>
              <a:tblPr firstRow="1" firstCol="1" bandRow="1"/>
              <a:tblGrid>
                <a:gridCol w="1760175">
                  <a:extLst>
                    <a:ext uri="{9D8B030D-6E8A-4147-A177-3AD203B41FA5}">
                      <a16:colId xmlns:a16="http://schemas.microsoft.com/office/drawing/2014/main" val="2869077916"/>
                    </a:ext>
                  </a:extLst>
                </a:gridCol>
                <a:gridCol w="4001941">
                  <a:extLst>
                    <a:ext uri="{9D8B030D-6E8A-4147-A177-3AD203B41FA5}">
                      <a16:colId xmlns:a16="http://schemas.microsoft.com/office/drawing/2014/main" val="20104695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MAHALLE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BECEN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388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ADA/PARSEL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16415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5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167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1.234,87  </a:t>
                      </a:r>
                      <a:r>
                        <a:rPr lang="tr-T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m²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776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KAT ADETİ / EMSAL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A-2</a:t>
                      </a:r>
                      <a:r>
                        <a:rPr lang="tr-TR" sz="9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 = </a:t>
                      </a: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21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DURUMU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BAĞ VE SAYFİYE EVLERİ </a:t>
                      </a:r>
                      <a:r>
                        <a:rPr lang="tr-TR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ALANI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86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AÇIKLAMA</a:t>
                      </a:r>
                      <a:endParaRPr lang="tr-TR" sz="9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729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MUHAMMEN</a:t>
                      </a:r>
                      <a:r>
                        <a:rPr lang="tr-TR" sz="9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BEDEL</a:t>
                      </a:r>
                      <a:endParaRPr lang="tr-TR" sz="9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82700" algn="l"/>
                        </a:tabLst>
                      </a:pPr>
                      <a:r>
                        <a:rPr lang="tr-TR" sz="9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9.600.000 TL</a:t>
                      </a:r>
                      <a:endParaRPr lang="tr-TR" sz="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172559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2" y="1723059"/>
            <a:ext cx="5762116" cy="4873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5 Sol Ok"/>
          <p:cNvSpPr/>
          <p:nvPr/>
        </p:nvSpPr>
        <p:spPr bwMode="auto">
          <a:xfrm rot="19898216">
            <a:off x="3521194" y="3430302"/>
            <a:ext cx="1575111" cy="377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850" dirty="0">
                <a:latin typeface="Arial" charset="0"/>
                <a:cs typeface="Arial" charset="0"/>
              </a:rPr>
              <a:t>  </a:t>
            </a:r>
            <a:r>
              <a:rPr lang="tr-TR" sz="850" dirty="0" smtClean="0">
                <a:latin typeface="Arial" charset="0"/>
                <a:cs typeface="Arial" charset="0"/>
              </a:rPr>
              <a:t>16415 ADA </a:t>
            </a:r>
            <a:r>
              <a:rPr lang="tr-TR" sz="850" dirty="0">
                <a:latin typeface="Arial" charset="0"/>
                <a:cs typeface="Arial" charset="0"/>
              </a:rPr>
              <a:t>5</a:t>
            </a:r>
            <a:r>
              <a:rPr lang="tr-TR" sz="850" dirty="0" smtClean="0">
                <a:latin typeface="Arial" charset="0"/>
                <a:cs typeface="Arial" charset="0"/>
              </a:rPr>
              <a:t> PARSEL</a:t>
            </a:r>
            <a:endParaRPr lang="tr-TR" sz="85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33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Yüzeyler">
  <a:themeElements>
    <a:clrScheme name="Yüzeyler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Yüzeyler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Yüzeyler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7349</TotalTime>
  <Words>706</Words>
  <Application>Microsoft Office PowerPoint</Application>
  <PresentationFormat>Geniş ekran</PresentationFormat>
  <Paragraphs>286</Paragraphs>
  <Slides>22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9" baseType="lpstr">
      <vt:lpstr>Arial</vt:lpstr>
      <vt:lpstr>Calibri</vt:lpstr>
      <vt:lpstr>Times New Roman</vt:lpstr>
      <vt:lpstr>Trebuchet MS</vt:lpstr>
      <vt:lpstr>Wingdings 3</vt:lpstr>
      <vt:lpstr>Yüzeyler</vt:lpstr>
      <vt:lpstr>Microsoft Excel Çalışma Sayfası</vt:lpstr>
      <vt:lpstr>İHALE PARSELLERİ KATALOĞU</vt:lpstr>
      <vt:lpstr>TAŞINMAZ LİSTESİ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ve PROJE MÜDÜRLÜĞÜ</dc:title>
  <dc:creator>Vahit VS. SAHIN</dc:creator>
  <cp:lastModifiedBy>Ahmet AK. KAHVECI</cp:lastModifiedBy>
  <cp:revision>529</cp:revision>
  <dcterms:created xsi:type="dcterms:W3CDTF">2021-03-23T06:54:45Z</dcterms:created>
  <dcterms:modified xsi:type="dcterms:W3CDTF">2024-11-15T12:11:19Z</dcterms:modified>
</cp:coreProperties>
</file>