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853" r:id="rId2"/>
    <p:sldId id="854" r:id="rId3"/>
    <p:sldId id="855" r:id="rId4"/>
    <p:sldId id="857" r:id="rId5"/>
    <p:sldId id="858" r:id="rId6"/>
    <p:sldId id="859" r:id="rId7"/>
    <p:sldId id="860" r:id="rId8"/>
    <p:sldId id="862" r:id="rId9"/>
    <p:sldId id="874" r:id="rId10"/>
    <p:sldId id="878" r:id="rId11"/>
    <p:sldId id="879" r:id="rId12"/>
    <p:sldId id="880" r:id="rId13"/>
    <p:sldId id="882" r:id="rId14"/>
    <p:sldId id="883" r:id="rId15"/>
  </p:sldIdLst>
  <p:sldSz cx="9144000" cy="5143500" type="screen16x9"/>
  <p:notesSz cx="6858000" cy="9144000"/>
  <p:defaultTextStyle>
    <a:defPPr>
      <a:defRPr lang="tr-TR"/>
    </a:defPPr>
    <a:lvl1pPr marL="0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0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0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01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01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02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02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02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03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D0D8E8"/>
    <a:srgbClr val="616161"/>
    <a:srgbClr val="656565"/>
    <a:srgbClr val="E3DFD7"/>
    <a:srgbClr val="EEEADE"/>
    <a:srgbClr val="00BCE4"/>
    <a:srgbClr val="00BBE4"/>
    <a:srgbClr val="6F196D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27F97BB-C833-4FB7-BDE5-3F7075034690}" styleName="Tema Uygulanmış Stil 2 - Vurgu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A488322-F2BA-4B5B-9748-0D474271808F}" styleName="Orta Stil 3 - 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5057" autoAdjust="0"/>
  </p:normalViewPr>
  <p:slideViewPr>
    <p:cSldViewPr>
      <p:cViewPr varScale="1">
        <p:scale>
          <a:sx n="145" d="100"/>
          <a:sy n="145" d="100"/>
        </p:scale>
        <p:origin x="852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D4ABF-C9FE-40E9-896F-BEE80D1F328B}" type="datetimeFigureOut">
              <a:rPr lang="tr-TR" smtClean="0"/>
              <a:pPr/>
              <a:t>29.07.2022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76BD8-935A-4076-8E35-A8F4F5683A5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29.07.2022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29.07.2022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29.07.2022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29.07.2022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29.07.2022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29.07.2022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29.07.2022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29.07.2022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29.07.2022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29.07.2022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29.07.2022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32A91-E560-4C91-85B5-4D41C7066D11}" type="datetimeFigureOut">
              <a:rPr lang="tr-TR" smtClean="0"/>
              <a:pPr/>
              <a:t>29.07.2022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569157"/>
              </p:ext>
            </p:extLst>
          </p:nvPr>
        </p:nvGraphicFramePr>
        <p:xfrm>
          <a:off x="-2597" y="0"/>
          <a:ext cx="8102988" cy="6877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3003">
                  <a:extLst>
                    <a:ext uri="{9D8B030D-6E8A-4147-A177-3AD203B41FA5}">
                      <a16:colId xmlns:a16="http://schemas.microsoft.com/office/drawing/2014/main" val="845906498"/>
                    </a:ext>
                  </a:extLst>
                </a:gridCol>
                <a:gridCol w="1315634">
                  <a:extLst>
                    <a:ext uri="{9D8B030D-6E8A-4147-A177-3AD203B41FA5}">
                      <a16:colId xmlns:a16="http://schemas.microsoft.com/office/drawing/2014/main" val="4196270367"/>
                    </a:ext>
                  </a:extLst>
                </a:gridCol>
                <a:gridCol w="709538">
                  <a:extLst>
                    <a:ext uri="{9D8B030D-6E8A-4147-A177-3AD203B41FA5}">
                      <a16:colId xmlns:a16="http://schemas.microsoft.com/office/drawing/2014/main" val="2689396225"/>
                    </a:ext>
                  </a:extLst>
                </a:gridCol>
                <a:gridCol w="451315">
                  <a:extLst>
                    <a:ext uri="{9D8B030D-6E8A-4147-A177-3AD203B41FA5}">
                      <a16:colId xmlns:a16="http://schemas.microsoft.com/office/drawing/2014/main" val="1506231358"/>
                    </a:ext>
                  </a:extLst>
                </a:gridCol>
                <a:gridCol w="408406">
                  <a:extLst>
                    <a:ext uri="{9D8B030D-6E8A-4147-A177-3AD203B41FA5}">
                      <a16:colId xmlns:a16="http://schemas.microsoft.com/office/drawing/2014/main" val="4147006413"/>
                    </a:ext>
                  </a:extLst>
                </a:gridCol>
                <a:gridCol w="517212">
                  <a:extLst>
                    <a:ext uri="{9D8B030D-6E8A-4147-A177-3AD203B41FA5}">
                      <a16:colId xmlns:a16="http://schemas.microsoft.com/office/drawing/2014/main" val="1962090946"/>
                    </a:ext>
                  </a:extLst>
                </a:gridCol>
                <a:gridCol w="573914">
                  <a:extLst>
                    <a:ext uri="{9D8B030D-6E8A-4147-A177-3AD203B41FA5}">
                      <a16:colId xmlns:a16="http://schemas.microsoft.com/office/drawing/2014/main" val="2344062914"/>
                    </a:ext>
                  </a:extLst>
                </a:gridCol>
                <a:gridCol w="572381">
                  <a:extLst>
                    <a:ext uri="{9D8B030D-6E8A-4147-A177-3AD203B41FA5}">
                      <a16:colId xmlns:a16="http://schemas.microsoft.com/office/drawing/2014/main" val="867245980"/>
                    </a:ext>
                  </a:extLst>
                </a:gridCol>
                <a:gridCol w="1094191">
                  <a:extLst>
                    <a:ext uri="{9D8B030D-6E8A-4147-A177-3AD203B41FA5}">
                      <a16:colId xmlns:a16="http://schemas.microsoft.com/office/drawing/2014/main" val="1763075587"/>
                    </a:ext>
                  </a:extLst>
                </a:gridCol>
                <a:gridCol w="1093425">
                  <a:extLst>
                    <a:ext uri="{9D8B030D-6E8A-4147-A177-3AD203B41FA5}">
                      <a16:colId xmlns:a16="http://schemas.microsoft.com/office/drawing/2014/main" val="1543579436"/>
                    </a:ext>
                  </a:extLst>
                </a:gridCol>
                <a:gridCol w="953969">
                  <a:extLst>
                    <a:ext uri="{9D8B030D-6E8A-4147-A177-3AD203B41FA5}">
                      <a16:colId xmlns:a16="http://schemas.microsoft.com/office/drawing/2014/main" val="1067367759"/>
                    </a:ext>
                  </a:extLst>
                </a:gridCol>
              </a:tblGrid>
              <a:tr h="463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Sıra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Mahalle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Ada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Parsel 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Blok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Daire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No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Cephe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Alan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(m2)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 Cinsi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Tahmini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Bedel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Geçici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Teminat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7067435"/>
                  </a:ext>
                </a:extLst>
              </a:tr>
              <a:tr h="2241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Kazımkarabekir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13296/1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KB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Mesken(3+1)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1.200.000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40.000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23738609"/>
                  </a:ext>
                </a:extLst>
              </a:tr>
            </a:tbl>
          </a:graphicData>
        </a:graphic>
      </p:graphicFrame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175" y="705394"/>
            <a:ext cx="5858455" cy="443810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394"/>
            <a:ext cx="3317613" cy="4438106"/>
          </a:xfrm>
          <a:prstGeom prst="rect">
            <a:avLst/>
          </a:prstGeom>
        </p:spPr>
      </p:pic>
      <p:sp>
        <p:nvSpPr>
          <p:cNvPr id="2" name="Serbest Form 1"/>
          <p:cNvSpPr/>
          <p:nvPr/>
        </p:nvSpPr>
        <p:spPr>
          <a:xfrm>
            <a:off x="946150" y="1727200"/>
            <a:ext cx="1422400" cy="558800"/>
          </a:xfrm>
          <a:custGeom>
            <a:avLst/>
            <a:gdLst>
              <a:gd name="connsiteX0" fmla="*/ 1371600 w 1422400"/>
              <a:gd name="connsiteY0" fmla="*/ 558800 h 558800"/>
              <a:gd name="connsiteX1" fmla="*/ 749300 w 1422400"/>
              <a:gd name="connsiteY1" fmla="*/ 196850 h 558800"/>
              <a:gd name="connsiteX2" fmla="*/ 0 w 1422400"/>
              <a:gd name="connsiteY2" fmla="*/ 495300 h 558800"/>
              <a:gd name="connsiteX3" fmla="*/ 6350 w 1422400"/>
              <a:gd name="connsiteY3" fmla="*/ 247650 h 558800"/>
              <a:gd name="connsiteX4" fmla="*/ 711200 w 1422400"/>
              <a:gd name="connsiteY4" fmla="*/ 0 h 558800"/>
              <a:gd name="connsiteX5" fmla="*/ 1422400 w 1422400"/>
              <a:gd name="connsiteY5" fmla="*/ 368300 h 558800"/>
              <a:gd name="connsiteX6" fmla="*/ 1371600 w 1422400"/>
              <a:gd name="connsiteY6" fmla="*/ 55880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2400" h="558800">
                <a:moveTo>
                  <a:pt x="1371600" y="558800"/>
                </a:moveTo>
                <a:lnTo>
                  <a:pt x="749300" y="196850"/>
                </a:lnTo>
                <a:lnTo>
                  <a:pt x="0" y="495300"/>
                </a:lnTo>
                <a:lnTo>
                  <a:pt x="6350" y="247650"/>
                </a:lnTo>
                <a:lnTo>
                  <a:pt x="711200" y="0"/>
                </a:lnTo>
                <a:lnTo>
                  <a:pt x="1422400" y="368300"/>
                </a:lnTo>
                <a:lnTo>
                  <a:pt x="1371600" y="558800"/>
                </a:ln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76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069622"/>
              </p:ext>
            </p:extLst>
          </p:nvPr>
        </p:nvGraphicFramePr>
        <p:xfrm>
          <a:off x="-2597" y="0"/>
          <a:ext cx="8102988" cy="6877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3003">
                  <a:extLst>
                    <a:ext uri="{9D8B030D-6E8A-4147-A177-3AD203B41FA5}">
                      <a16:colId xmlns:a16="http://schemas.microsoft.com/office/drawing/2014/main" val="845906498"/>
                    </a:ext>
                  </a:extLst>
                </a:gridCol>
                <a:gridCol w="1315634">
                  <a:extLst>
                    <a:ext uri="{9D8B030D-6E8A-4147-A177-3AD203B41FA5}">
                      <a16:colId xmlns:a16="http://schemas.microsoft.com/office/drawing/2014/main" val="4196270367"/>
                    </a:ext>
                  </a:extLst>
                </a:gridCol>
                <a:gridCol w="709538">
                  <a:extLst>
                    <a:ext uri="{9D8B030D-6E8A-4147-A177-3AD203B41FA5}">
                      <a16:colId xmlns:a16="http://schemas.microsoft.com/office/drawing/2014/main" val="2689396225"/>
                    </a:ext>
                  </a:extLst>
                </a:gridCol>
                <a:gridCol w="451315">
                  <a:extLst>
                    <a:ext uri="{9D8B030D-6E8A-4147-A177-3AD203B41FA5}">
                      <a16:colId xmlns:a16="http://schemas.microsoft.com/office/drawing/2014/main" val="1506231358"/>
                    </a:ext>
                  </a:extLst>
                </a:gridCol>
                <a:gridCol w="408406">
                  <a:extLst>
                    <a:ext uri="{9D8B030D-6E8A-4147-A177-3AD203B41FA5}">
                      <a16:colId xmlns:a16="http://schemas.microsoft.com/office/drawing/2014/main" val="4147006413"/>
                    </a:ext>
                  </a:extLst>
                </a:gridCol>
                <a:gridCol w="517212">
                  <a:extLst>
                    <a:ext uri="{9D8B030D-6E8A-4147-A177-3AD203B41FA5}">
                      <a16:colId xmlns:a16="http://schemas.microsoft.com/office/drawing/2014/main" val="1962090946"/>
                    </a:ext>
                  </a:extLst>
                </a:gridCol>
                <a:gridCol w="573914">
                  <a:extLst>
                    <a:ext uri="{9D8B030D-6E8A-4147-A177-3AD203B41FA5}">
                      <a16:colId xmlns:a16="http://schemas.microsoft.com/office/drawing/2014/main" val="2344062914"/>
                    </a:ext>
                  </a:extLst>
                </a:gridCol>
                <a:gridCol w="572381">
                  <a:extLst>
                    <a:ext uri="{9D8B030D-6E8A-4147-A177-3AD203B41FA5}">
                      <a16:colId xmlns:a16="http://schemas.microsoft.com/office/drawing/2014/main" val="867245980"/>
                    </a:ext>
                  </a:extLst>
                </a:gridCol>
                <a:gridCol w="1094191">
                  <a:extLst>
                    <a:ext uri="{9D8B030D-6E8A-4147-A177-3AD203B41FA5}">
                      <a16:colId xmlns:a16="http://schemas.microsoft.com/office/drawing/2014/main" val="1763075587"/>
                    </a:ext>
                  </a:extLst>
                </a:gridCol>
                <a:gridCol w="1093425">
                  <a:extLst>
                    <a:ext uri="{9D8B030D-6E8A-4147-A177-3AD203B41FA5}">
                      <a16:colId xmlns:a16="http://schemas.microsoft.com/office/drawing/2014/main" val="1543579436"/>
                    </a:ext>
                  </a:extLst>
                </a:gridCol>
                <a:gridCol w="953969">
                  <a:extLst>
                    <a:ext uri="{9D8B030D-6E8A-4147-A177-3AD203B41FA5}">
                      <a16:colId xmlns:a16="http://schemas.microsoft.com/office/drawing/2014/main" val="1067367759"/>
                    </a:ext>
                  </a:extLst>
                </a:gridCol>
              </a:tblGrid>
              <a:tr h="463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Sıra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Mahalle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Ada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Parsel 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Blok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Daire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No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Cephe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Alan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(m2)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 Cinsi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Tahmini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Bedel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Geçici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Teminat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7067435"/>
                  </a:ext>
                </a:extLst>
              </a:tr>
              <a:tr h="2241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Talas / Mevlana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1016/1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KD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Mesken(2+1)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1.000.000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23738609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13"/>
          <a:stretch/>
        </p:blipFill>
        <p:spPr>
          <a:xfrm>
            <a:off x="2948990" y="699543"/>
            <a:ext cx="6195010" cy="444395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64546" y="1429966"/>
            <a:ext cx="4464432" cy="2962639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10" name="Serbest Form 9"/>
          <p:cNvSpPr/>
          <p:nvPr/>
        </p:nvSpPr>
        <p:spPr>
          <a:xfrm>
            <a:off x="971600" y="2787774"/>
            <a:ext cx="1152128" cy="576064"/>
          </a:xfrm>
          <a:custGeom>
            <a:avLst/>
            <a:gdLst>
              <a:gd name="connsiteX0" fmla="*/ 0 w 1689100"/>
              <a:gd name="connsiteY0" fmla="*/ 514350 h 533400"/>
              <a:gd name="connsiteX1" fmla="*/ 736600 w 1689100"/>
              <a:gd name="connsiteY1" fmla="*/ 304800 h 533400"/>
              <a:gd name="connsiteX2" fmla="*/ 1689100 w 1689100"/>
              <a:gd name="connsiteY2" fmla="*/ 533400 h 533400"/>
              <a:gd name="connsiteX3" fmla="*/ 1644650 w 1689100"/>
              <a:gd name="connsiteY3" fmla="*/ 254000 h 533400"/>
              <a:gd name="connsiteX4" fmla="*/ 711200 w 1689100"/>
              <a:gd name="connsiteY4" fmla="*/ 0 h 533400"/>
              <a:gd name="connsiteX5" fmla="*/ 69850 w 1689100"/>
              <a:gd name="connsiteY5" fmla="*/ 215900 h 533400"/>
              <a:gd name="connsiteX6" fmla="*/ 101600 w 1689100"/>
              <a:gd name="connsiteY6" fmla="*/ 51435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9100" h="533400">
                <a:moveTo>
                  <a:pt x="0" y="514350"/>
                </a:moveTo>
                <a:lnTo>
                  <a:pt x="736600" y="304800"/>
                </a:lnTo>
                <a:lnTo>
                  <a:pt x="1689100" y="533400"/>
                </a:lnTo>
                <a:lnTo>
                  <a:pt x="1644650" y="254000"/>
                </a:lnTo>
                <a:lnTo>
                  <a:pt x="711200" y="0"/>
                </a:lnTo>
                <a:lnTo>
                  <a:pt x="69850" y="215900"/>
                </a:lnTo>
                <a:lnTo>
                  <a:pt x="101600" y="514350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072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193282"/>
              </p:ext>
            </p:extLst>
          </p:nvPr>
        </p:nvGraphicFramePr>
        <p:xfrm>
          <a:off x="-2597" y="0"/>
          <a:ext cx="8102988" cy="6877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3003">
                  <a:extLst>
                    <a:ext uri="{9D8B030D-6E8A-4147-A177-3AD203B41FA5}">
                      <a16:colId xmlns:a16="http://schemas.microsoft.com/office/drawing/2014/main" val="845906498"/>
                    </a:ext>
                  </a:extLst>
                </a:gridCol>
                <a:gridCol w="1315634">
                  <a:extLst>
                    <a:ext uri="{9D8B030D-6E8A-4147-A177-3AD203B41FA5}">
                      <a16:colId xmlns:a16="http://schemas.microsoft.com/office/drawing/2014/main" val="4196270367"/>
                    </a:ext>
                  </a:extLst>
                </a:gridCol>
                <a:gridCol w="709538">
                  <a:extLst>
                    <a:ext uri="{9D8B030D-6E8A-4147-A177-3AD203B41FA5}">
                      <a16:colId xmlns:a16="http://schemas.microsoft.com/office/drawing/2014/main" val="2689396225"/>
                    </a:ext>
                  </a:extLst>
                </a:gridCol>
                <a:gridCol w="451315">
                  <a:extLst>
                    <a:ext uri="{9D8B030D-6E8A-4147-A177-3AD203B41FA5}">
                      <a16:colId xmlns:a16="http://schemas.microsoft.com/office/drawing/2014/main" val="1506231358"/>
                    </a:ext>
                  </a:extLst>
                </a:gridCol>
                <a:gridCol w="408406">
                  <a:extLst>
                    <a:ext uri="{9D8B030D-6E8A-4147-A177-3AD203B41FA5}">
                      <a16:colId xmlns:a16="http://schemas.microsoft.com/office/drawing/2014/main" val="4147006413"/>
                    </a:ext>
                  </a:extLst>
                </a:gridCol>
                <a:gridCol w="517212">
                  <a:extLst>
                    <a:ext uri="{9D8B030D-6E8A-4147-A177-3AD203B41FA5}">
                      <a16:colId xmlns:a16="http://schemas.microsoft.com/office/drawing/2014/main" val="1962090946"/>
                    </a:ext>
                  </a:extLst>
                </a:gridCol>
                <a:gridCol w="573914">
                  <a:extLst>
                    <a:ext uri="{9D8B030D-6E8A-4147-A177-3AD203B41FA5}">
                      <a16:colId xmlns:a16="http://schemas.microsoft.com/office/drawing/2014/main" val="2344062914"/>
                    </a:ext>
                  </a:extLst>
                </a:gridCol>
                <a:gridCol w="572381">
                  <a:extLst>
                    <a:ext uri="{9D8B030D-6E8A-4147-A177-3AD203B41FA5}">
                      <a16:colId xmlns:a16="http://schemas.microsoft.com/office/drawing/2014/main" val="867245980"/>
                    </a:ext>
                  </a:extLst>
                </a:gridCol>
                <a:gridCol w="1094191">
                  <a:extLst>
                    <a:ext uri="{9D8B030D-6E8A-4147-A177-3AD203B41FA5}">
                      <a16:colId xmlns:a16="http://schemas.microsoft.com/office/drawing/2014/main" val="1763075587"/>
                    </a:ext>
                  </a:extLst>
                </a:gridCol>
                <a:gridCol w="1093425">
                  <a:extLst>
                    <a:ext uri="{9D8B030D-6E8A-4147-A177-3AD203B41FA5}">
                      <a16:colId xmlns:a16="http://schemas.microsoft.com/office/drawing/2014/main" val="1543579436"/>
                    </a:ext>
                  </a:extLst>
                </a:gridCol>
                <a:gridCol w="953969">
                  <a:extLst>
                    <a:ext uri="{9D8B030D-6E8A-4147-A177-3AD203B41FA5}">
                      <a16:colId xmlns:a16="http://schemas.microsoft.com/office/drawing/2014/main" val="1067367759"/>
                    </a:ext>
                  </a:extLst>
                </a:gridCol>
              </a:tblGrid>
              <a:tr h="463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Sıra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Mahalle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Ada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Parsel 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Blok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Daire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No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Cephe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Alan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(m2)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 Cinsi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Tahmini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Bedel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Geçici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Teminat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7067435"/>
                  </a:ext>
                </a:extLst>
              </a:tr>
              <a:tr h="2241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Talas / Mevlana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1016/1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Mesken(2+1)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1.000.000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23738609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13"/>
          <a:stretch/>
        </p:blipFill>
        <p:spPr>
          <a:xfrm>
            <a:off x="2948990" y="699543"/>
            <a:ext cx="6195010" cy="444395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45876" y="1445418"/>
            <a:ext cx="4443958" cy="2952206"/>
          </a:xfrm>
          <a:prstGeom prst="rect">
            <a:avLst/>
          </a:prstGeom>
        </p:spPr>
      </p:pic>
      <p:sp>
        <p:nvSpPr>
          <p:cNvPr id="6" name="Serbest Form 5"/>
          <p:cNvSpPr/>
          <p:nvPr/>
        </p:nvSpPr>
        <p:spPr>
          <a:xfrm rot="21338038">
            <a:off x="1043608" y="2859782"/>
            <a:ext cx="1080120" cy="432048"/>
          </a:xfrm>
          <a:custGeom>
            <a:avLst/>
            <a:gdLst>
              <a:gd name="connsiteX0" fmla="*/ 0 w 1162594"/>
              <a:gd name="connsiteY0" fmla="*/ 0 h 502920"/>
              <a:gd name="connsiteX1" fmla="*/ 0 w 1162594"/>
              <a:gd name="connsiteY1" fmla="*/ 372292 h 502920"/>
              <a:gd name="connsiteX2" fmla="*/ 1162594 w 1162594"/>
              <a:gd name="connsiteY2" fmla="*/ 502920 h 502920"/>
              <a:gd name="connsiteX3" fmla="*/ 1129937 w 1162594"/>
              <a:gd name="connsiteY3" fmla="*/ 163286 h 502920"/>
              <a:gd name="connsiteX4" fmla="*/ 0 w 1162594"/>
              <a:gd name="connsiteY4" fmla="*/ 0 h 50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2594" h="502920">
                <a:moveTo>
                  <a:pt x="0" y="0"/>
                </a:moveTo>
                <a:lnTo>
                  <a:pt x="0" y="372292"/>
                </a:lnTo>
                <a:lnTo>
                  <a:pt x="1162594" y="502920"/>
                </a:lnTo>
                <a:lnTo>
                  <a:pt x="1129937" y="163286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93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294521"/>
              </p:ext>
            </p:extLst>
          </p:nvPr>
        </p:nvGraphicFramePr>
        <p:xfrm>
          <a:off x="-2597" y="0"/>
          <a:ext cx="8102988" cy="6877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3003">
                  <a:extLst>
                    <a:ext uri="{9D8B030D-6E8A-4147-A177-3AD203B41FA5}">
                      <a16:colId xmlns:a16="http://schemas.microsoft.com/office/drawing/2014/main" val="845906498"/>
                    </a:ext>
                  </a:extLst>
                </a:gridCol>
                <a:gridCol w="1315634">
                  <a:extLst>
                    <a:ext uri="{9D8B030D-6E8A-4147-A177-3AD203B41FA5}">
                      <a16:colId xmlns:a16="http://schemas.microsoft.com/office/drawing/2014/main" val="4196270367"/>
                    </a:ext>
                  </a:extLst>
                </a:gridCol>
                <a:gridCol w="709538">
                  <a:extLst>
                    <a:ext uri="{9D8B030D-6E8A-4147-A177-3AD203B41FA5}">
                      <a16:colId xmlns:a16="http://schemas.microsoft.com/office/drawing/2014/main" val="2689396225"/>
                    </a:ext>
                  </a:extLst>
                </a:gridCol>
                <a:gridCol w="451315">
                  <a:extLst>
                    <a:ext uri="{9D8B030D-6E8A-4147-A177-3AD203B41FA5}">
                      <a16:colId xmlns:a16="http://schemas.microsoft.com/office/drawing/2014/main" val="1506231358"/>
                    </a:ext>
                  </a:extLst>
                </a:gridCol>
                <a:gridCol w="408406">
                  <a:extLst>
                    <a:ext uri="{9D8B030D-6E8A-4147-A177-3AD203B41FA5}">
                      <a16:colId xmlns:a16="http://schemas.microsoft.com/office/drawing/2014/main" val="4147006413"/>
                    </a:ext>
                  </a:extLst>
                </a:gridCol>
                <a:gridCol w="517212">
                  <a:extLst>
                    <a:ext uri="{9D8B030D-6E8A-4147-A177-3AD203B41FA5}">
                      <a16:colId xmlns:a16="http://schemas.microsoft.com/office/drawing/2014/main" val="1962090946"/>
                    </a:ext>
                  </a:extLst>
                </a:gridCol>
                <a:gridCol w="573914">
                  <a:extLst>
                    <a:ext uri="{9D8B030D-6E8A-4147-A177-3AD203B41FA5}">
                      <a16:colId xmlns:a16="http://schemas.microsoft.com/office/drawing/2014/main" val="2344062914"/>
                    </a:ext>
                  </a:extLst>
                </a:gridCol>
                <a:gridCol w="572381">
                  <a:extLst>
                    <a:ext uri="{9D8B030D-6E8A-4147-A177-3AD203B41FA5}">
                      <a16:colId xmlns:a16="http://schemas.microsoft.com/office/drawing/2014/main" val="867245980"/>
                    </a:ext>
                  </a:extLst>
                </a:gridCol>
                <a:gridCol w="1094191">
                  <a:extLst>
                    <a:ext uri="{9D8B030D-6E8A-4147-A177-3AD203B41FA5}">
                      <a16:colId xmlns:a16="http://schemas.microsoft.com/office/drawing/2014/main" val="1763075587"/>
                    </a:ext>
                  </a:extLst>
                </a:gridCol>
                <a:gridCol w="1093425">
                  <a:extLst>
                    <a:ext uri="{9D8B030D-6E8A-4147-A177-3AD203B41FA5}">
                      <a16:colId xmlns:a16="http://schemas.microsoft.com/office/drawing/2014/main" val="1543579436"/>
                    </a:ext>
                  </a:extLst>
                </a:gridCol>
                <a:gridCol w="953969">
                  <a:extLst>
                    <a:ext uri="{9D8B030D-6E8A-4147-A177-3AD203B41FA5}">
                      <a16:colId xmlns:a16="http://schemas.microsoft.com/office/drawing/2014/main" val="1067367759"/>
                    </a:ext>
                  </a:extLst>
                </a:gridCol>
              </a:tblGrid>
              <a:tr h="463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Sıra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Mahalle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Ada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Parsel 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Blok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Daire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No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Cephe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Alan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(m2)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 Cinsi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Tahmini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Bedel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Geçici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Teminat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7067435"/>
                  </a:ext>
                </a:extLst>
              </a:tr>
              <a:tr h="2241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Talas / Mevlana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1016/1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GD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Mesken(2+1)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1.000.000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23738609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13"/>
          <a:stretch/>
        </p:blipFill>
        <p:spPr>
          <a:xfrm>
            <a:off x="2948990" y="699543"/>
            <a:ext cx="6195010" cy="444395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50582" y="1450124"/>
            <a:ext cx="4450156" cy="2948989"/>
          </a:xfrm>
          <a:prstGeom prst="rect">
            <a:avLst/>
          </a:prstGeom>
        </p:spPr>
      </p:pic>
      <p:sp>
        <p:nvSpPr>
          <p:cNvPr id="6" name="Serbest Form 5"/>
          <p:cNvSpPr/>
          <p:nvPr/>
        </p:nvSpPr>
        <p:spPr>
          <a:xfrm>
            <a:off x="827584" y="3147814"/>
            <a:ext cx="1368152" cy="432048"/>
          </a:xfrm>
          <a:custGeom>
            <a:avLst/>
            <a:gdLst>
              <a:gd name="connsiteX0" fmla="*/ 0 w 1270000"/>
              <a:gd name="connsiteY0" fmla="*/ 298450 h 323850"/>
              <a:gd name="connsiteX1" fmla="*/ 895350 w 1270000"/>
              <a:gd name="connsiteY1" fmla="*/ 241300 h 323850"/>
              <a:gd name="connsiteX2" fmla="*/ 1270000 w 1270000"/>
              <a:gd name="connsiteY2" fmla="*/ 323850 h 323850"/>
              <a:gd name="connsiteX3" fmla="*/ 1257300 w 1270000"/>
              <a:gd name="connsiteY3" fmla="*/ 127000 h 323850"/>
              <a:gd name="connsiteX4" fmla="*/ 844550 w 1270000"/>
              <a:gd name="connsiteY4" fmla="*/ 0 h 323850"/>
              <a:gd name="connsiteX5" fmla="*/ 38100 w 1270000"/>
              <a:gd name="connsiteY5" fmla="*/ 82550 h 323850"/>
              <a:gd name="connsiteX6" fmla="*/ 0 w 1270000"/>
              <a:gd name="connsiteY6" fmla="*/ 2984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0000" h="323850">
                <a:moveTo>
                  <a:pt x="0" y="298450"/>
                </a:moveTo>
                <a:lnTo>
                  <a:pt x="895350" y="241300"/>
                </a:lnTo>
                <a:lnTo>
                  <a:pt x="1270000" y="323850"/>
                </a:lnTo>
                <a:lnTo>
                  <a:pt x="1257300" y="127000"/>
                </a:lnTo>
                <a:lnTo>
                  <a:pt x="844550" y="0"/>
                </a:lnTo>
                <a:lnTo>
                  <a:pt x="38100" y="82550"/>
                </a:lnTo>
                <a:lnTo>
                  <a:pt x="0" y="298450"/>
                </a:ln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297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764856"/>
              </p:ext>
            </p:extLst>
          </p:nvPr>
        </p:nvGraphicFramePr>
        <p:xfrm>
          <a:off x="-2597" y="0"/>
          <a:ext cx="8102988" cy="6877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3003">
                  <a:extLst>
                    <a:ext uri="{9D8B030D-6E8A-4147-A177-3AD203B41FA5}">
                      <a16:colId xmlns:a16="http://schemas.microsoft.com/office/drawing/2014/main" val="845906498"/>
                    </a:ext>
                  </a:extLst>
                </a:gridCol>
                <a:gridCol w="1315634">
                  <a:extLst>
                    <a:ext uri="{9D8B030D-6E8A-4147-A177-3AD203B41FA5}">
                      <a16:colId xmlns:a16="http://schemas.microsoft.com/office/drawing/2014/main" val="4196270367"/>
                    </a:ext>
                  </a:extLst>
                </a:gridCol>
                <a:gridCol w="709538">
                  <a:extLst>
                    <a:ext uri="{9D8B030D-6E8A-4147-A177-3AD203B41FA5}">
                      <a16:colId xmlns:a16="http://schemas.microsoft.com/office/drawing/2014/main" val="2689396225"/>
                    </a:ext>
                  </a:extLst>
                </a:gridCol>
                <a:gridCol w="451315">
                  <a:extLst>
                    <a:ext uri="{9D8B030D-6E8A-4147-A177-3AD203B41FA5}">
                      <a16:colId xmlns:a16="http://schemas.microsoft.com/office/drawing/2014/main" val="1506231358"/>
                    </a:ext>
                  </a:extLst>
                </a:gridCol>
                <a:gridCol w="408406">
                  <a:extLst>
                    <a:ext uri="{9D8B030D-6E8A-4147-A177-3AD203B41FA5}">
                      <a16:colId xmlns:a16="http://schemas.microsoft.com/office/drawing/2014/main" val="4147006413"/>
                    </a:ext>
                  </a:extLst>
                </a:gridCol>
                <a:gridCol w="517212">
                  <a:extLst>
                    <a:ext uri="{9D8B030D-6E8A-4147-A177-3AD203B41FA5}">
                      <a16:colId xmlns:a16="http://schemas.microsoft.com/office/drawing/2014/main" val="1962090946"/>
                    </a:ext>
                  </a:extLst>
                </a:gridCol>
                <a:gridCol w="573914">
                  <a:extLst>
                    <a:ext uri="{9D8B030D-6E8A-4147-A177-3AD203B41FA5}">
                      <a16:colId xmlns:a16="http://schemas.microsoft.com/office/drawing/2014/main" val="2344062914"/>
                    </a:ext>
                  </a:extLst>
                </a:gridCol>
                <a:gridCol w="572381">
                  <a:extLst>
                    <a:ext uri="{9D8B030D-6E8A-4147-A177-3AD203B41FA5}">
                      <a16:colId xmlns:a16="http://schemas.microsoft.com/office/drawing/2014/main" val="867245980"/>
                    </a:ext>
                  </a:extLst>
                </a:gridCol>
                <a:gridCol w="1094191">
                  <a:extLst>
                    <a:ext uri="{9D8B030D-6E8A-4147-A177-3AD203B41FA5}">
                      <a16:colId xmlns:a16="http://schemas.microsoft.com/office/drawing/2014/main" val="1763075587"/>
                    </a:ext>
                  </a:extLst>
                </a:gridCol>
                <a:gridCol w="1093425">
                  <a:extLst>
                    <a:ext uri="{9D8B030D-6E8A-4147-A177-3AD203B41FA5}">
                      <a16:colId xmlns:a16="http://schemas.microsoft.com/office/drawing/2014/main" val="1543579436"/>
                    </a:ext>
                  </a:extLst>
                </a:gridCol>
                <a:gridCol w="953969">
                  <a:extLst>
                    <a:ext uri="{9D8B030D-6E8A-4147-A177-3AD203B41FA5}">
                      <a16:colId xmlns:a16="http://schemas.microsoft.com/office/drawing/2014/main" val="1067367759"/>
                    </a:ext>
                  </a:extLst>
                </a:gridCol>
              </a:tblGrid>
              <a:tr h="463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Sıra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Mahalle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Ada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Parsel 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Blok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Daire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No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Cephe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Alan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(m2)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 Cinsi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Tahmini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Bedel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Geçici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Teminat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7067435"/>
                  </a:ext>
                </a:extLst>
              </a:tr>
              <a:tr h="2241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Talas / Mevlana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1016/1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Mesken(2+1)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1.000.000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23738609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13"/>
          <a:stretch/>
        </p:blipFill>
        <p:spPr>
          <a:xfrm>
            <a:off x="2948990" y="699543"/>
            <a:ext cx="6195010" cy="444395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47483" y="1447025"/>
            <a:ext cx="4443958" cy="2948989"/>
          </a:xfrm>
          <a:prstGeom prst="rect">
            <a:avLst/>
          </a:prstGeom>
        </p:spPr>
      </p:pic>
      <p:sp>
        <p:nvSpPr>
          <p:cNvPr id="6" name="Serbest Form 5"/>
          <p:cNvSpPr/>
          <p:nvPr/>
        </p:nvSpPr>
        <p:spPr>
          <a:xfrm rot="21412681">
            <a:off x="599741" y="3074162"/>
            <a:ext cx="1166105" cy="402236"/>
          </a:xfrm>
          <a:custGeom>
            <a:avLst/>
            <a:gdLst>
              <a:gd name="connsiteX0" fmla="*/ 0 w 901700"/>
              <a:gd name="connsiteY0" fmla="*/ 0 h 254000"/>
              <a:gd name="connsiteX1" fmla="*/ 901700 w 901700"/>
              <a:gd name="connsiteY1" fmla="*/ 19050 h 254000"/>
              <a:gd name="connsiteX2" fmla="*/ 901700 w 901700"/>
              <a:gd name="connsiteY2" fmla="*/ 234950 h 254000"/>
              <a:gd name="connsiteX3" fmla="*/ 6350 w 901700"/>
              <a:gd name="connsiteY3" fmla="*/ 254000 h 254000"/>
              <a:gd name="connsiteX4" fmla="*/ 0 w 901700"/>
              <a:gd name="connsiteY4" fmla="*/ 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1700" h="254000">
                <a:moveTo>
                  <a:pt x="0" y="0"/>
                </a:moveTo>
                <a:lnTo>
                  <a:pt x="901700" y="19050"/>
                </a:lnTo>
                <a:lnTo>
                  <a:pt x="901700" y="234950"/>
                </a:lnTo>
                <a:lnTo>
                  <a:pt x="6350" y="254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006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238674"/>
              </p:ext>
            </p:extLst>
          </p:nvPr>
        </p:nvGraphicFramePr>
        <p:xfrm>
          <a:off x="-2597" y="0"/>
          <a:ext cx="8102988" cy="6877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3003">
                  <a:extLst>
                    <a:ext uri="{9D8B030D-6E8A-4147-A177-3AD203B41FA5}">
                      <a16:colId xmlns:a16="http://schemas.microsoft.com/office/drawing/2014/main" val="845906498"/>
                    </a:ext>
                  </a:extLst>
                </a:gridCol>
                <a:gridCol w="1315634">
                  <a:extLst>
                    <a:ext uri="{9D8B030D-6E8A-4147-A177-3AD203B41FA5}">
                      <a16:colId xmlns:a16="http://schemas.microsoft.com/office/drawing/2014/main" val="4196270367"/>
                    </a:ext>
                  </a:extLst>
                </a:gridCol>
                <a:gridCol w="709538">
                  <a:extLst>
                    <a:ext uri="{9D8B030D-6E8A-4147-A177-3AD203B41FA5}">
                      <a16:colId xmlns:a16="http://schemas.microsoft.com/office/drawing/2014/main" val="2689396225"/>
                    </a:ext>
                  </a:extLst>
                </a:gridCol>
                <a:gridCol w="451315">
                  <a:extLst>
                    <a:ext uri="{9D8B030D-6E8A-4147-A177-3AD203B41FA5}">
                      <a16:colId xmlns:a16="http://schemas.microsoft.com/office/drawing/2014/main" val="1506231358"/>
                    </a:ext>
                  </a:extLst>
                </a:gridCol>
                <a:gridCol w="408406">
                  <a:extLst>
                    <a:ext uri="{9D8B030D-6E8A-4147-A177-3AD203B41FA5}">
                      <a16:colId xmlns:a16="http://schemas.microsoft.com/office/drawing/2014/main" val="4147006413"/>
                    </a:ext>
                  </a:extLst>
                </a:gridCol>
                <a:gridCol w="517212">
                  <a:extLst>
                    <a:ext uri="{9D8B030D-6E8A-4147-A177-3AD203B41FA5}">
                      <a16:colId xmlns:a16="http://schemas.microsoft.com/office/drawing/2014/main" val="1962090946"/>
                    </a:ext>
                  </a:extLst>
                </a:gridCol>
                <a:gridCol w="573914">
                  <a:extLst>
                    <a:ext uri="{9D8B030D-6E8A-4147-A177-3AD203B41FA5}">
                      <a16:colId xmlns:a16="http://schemas.microsoft.com/office/drawing/2014/main" val="2344062914"/>
                    </a:ext>
                  </a:extLst>
                </a:gridCol>
                <a:gridCol w="572381">
                  <a:extLst>
                    <a:ext uri="{9D8B030D-6E8A-4147-A177-3AD203B41FA5}">
                      <a16:colId xmlns:a16="http://schemas.microsoft.com/office/drawing/2014/main" val="867245980"/>
                    </a:ext>
                  </a:extLst>
                </a:gridCol>
                <a:gridCol w="1094191">
                  <a:extLst>
                    <a:ext uri="{9D8B030D-6E8A-4147-A177-3AD203B41FA5}">
                      <a16:colId xmlns:a16="http://schemas.microsoft.com/office/drawing/2014/main" val="1763075587"/>
                    </a:ext>
                  </a:extLst>
                </a:gridCol>
                <a:gridCol w="1093425">
                  <a:extLst>
                    <a:ext uri="{9D8B030D-6E8A-4147-A177-3AD203B41FA5}">
                      <a16:colId xmlns:a16="http://schemas.microsoft.com/office/drawing/2014/main" val="1543579436"/>
                    </a:ext>
                  </a:extLst>
                </a:gridCol>
                <a:gridCol w="953969">
                  <a:extLst>
                    <a:ext uri="{9D8B030D-6E8A-4147-A177-3AD203B41FA5}">
                      <a16:colId xmlns:a16="http://schemas.microsoft.com/office/drawing/2014/main" val="1067367759"/>
                    </a:ext>
                  </a:extLst>
                </a:gridCol>
              </a:tblGrid>
              <a:tr h="463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Sıra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Mahalle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Ada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Parsel 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Blok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Daire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No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Cephe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Alan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(m2)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 Cinsi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Tahmini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Bedel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Geçici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Teminat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7067435"/>
                  </a:ext>
                </a:extLst>
              </a:tr>
              <a:tr h="2241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Talas / Mevlana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1016/1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KB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Mesken(2+1)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1.000.000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23738609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13"/>
          <a:stretch/>
        </p:blipFill>
        <p:spPr>
          <a:xfrm>
            <a:off x="2948990" y="699543"/>
            <a:ext cx="6195010" cy="444395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25179" y="1454324"/>
            <a:ext cx="4443957" cy="2975764"/>
          </a:xfrm>
          <a:prstGeom prst="rect">
            <a:avLst/>
          </a:prstGeom>
        </p:spPr>
      </p:pic>
      <p:sp>
        <p:nvSpPr>
          <p:cNvPr id="6" name="Serbest Form 5"/>
          <p:cNvSpPr/>
          <p:nvPr/>
        </p:nvSpPr>
        <p:spPr>
          <a:xfrm>
            <a:off x="683568" y="2859782"/>
            <a:ext cx="1224136" cy="514324"/>
          </a:xfrm>
          <a:custGeom>
            <a:avLst/>
            <a:gdLst>
              <a:gd name="connsiteX0" fmla="*/ 0 w 1270000"/>
              <a:gd name="connsiteY0" fmla="*/ 298450 h 323850"/>
              <a:gd name="connsiteX1" fmla="*/ 895350 w 1270000"/>
              <a:gd name="connsiteY1" fmla="*/ 241300 h 323850"/>
              <a:gd name="connsiteX2" fmla="*/ 1270000 w 1270000"/>
              <a:gd name="connsiteY2" fmla="*/ 323850 h 323850"/>
              <a:gd name="connsiteX3" fmla="*/ 1257300 w 1270000"/>
              <a:gd name="connsiteY3" fmla="*/ 127000 h 323850"/>
              <a:gd name="connsiteX4" fmla="*/ 844550 w 1270000"/>
              <a:gd name="connsiteY4" fmla="*/ 0 h 323850"/>
              <a:gd name="connsiteX5" fmla="*/ 38100 w 1270000"/>
              <a:gd name="connsiteY5" fmla="*/ 82550 h 323850"/>
              <a:gd name="connsiteX6" fmla="*/ 0 w 1270000"/>
              <a:gd name="connsiteY6" fmla="*/ 2984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0000" h="323850">
                <a:moveTo>
                  <a:pt x="0" y="298450"/>
                </a:moveTo>
                <a:lnTo>
                  <a:pt x="895350" y="241300"/>
                </a:lnTo>
                <a:lnTo>
                  <a:pt x="1270000" y="323850"/>
                </a:lnTo>
                <a:lnTo>
                  <a:pt x="1257300" y="127000"/>
                </a:lnTo>
                <a:lnTo>
                  <a:pt x="844550" y="0"/>
                </a:lnTo>
                <a:lnTo>
                  <a:pt x="38100" y="82550"/>
                </a:lnTo>
                <a:lnTo>
                  <a:pt x="0" y="298450"/>
                </a:ln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01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743953"/>
              </p:ext>
            </p:extLst>
          </p:nvPr>
        </p:nvGraphicFramePr>
        <p:xfrm>
          <a:off x="-2597" y="0"/>
          <a:ext cx="8102988" cy="6877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3003">
                  <a:extLst>
                    <a:ext uri="{9D8B030D-6E8A-4147-A177-3AD203B41FA5}">
                      <a16:colId xmlns:a16="http://schemas.microsoft.com/office/drawing/2014/main" val="845906498"/>
                    </a:ext>
                  </a:extLst>
                </a:gridCol>
                <a:gridCol w="1315634">
                  <a:extLst>
                    <a:ext uri="{9D8B030D-6E8A-4147-A177-3AD203B41FA5}">
                      <a16:colId xmlns:a16="http://schemas.microsoft.com/office/drawing/2014/main" val="4196270367"/>
                    </a:ext>
                  </a:extLst>
                </a:gridCol>
                <a:gridCol w="709538">
                  <a:extLst>
                    <a:ext uri="{9D8B030D-6E8A-4147-A177-3AD203B41FA5}">
                      <a16:colId xmlns:a16="http://schemas.microsoft.com/office/drawing/2014/main" val="2689396225"/>
                    </a:ext>
                  </a:extLst>
                </a:gridCol>
                <a:gridCol w="451315">
                  <a:extLst>
                    <a:ext uri="{9D8B030D-6E8A-4147-A177-3AD203B41FA5}">
                      <a16:colId xmlns:a16="http://schemas.microsoft.com/office/drawing/2014/main" val="1506231358"/>
                    </a:ext>
                  </a:extLst>
                </a:gridCol>
                <a:gridCol w="408406">
                  <a:extLst>
                    <a:ext uri="{9D8B030D-6E8A-4147-A177-3AD203B41FA5}">
                      <a16:colId xmlns:a16="http://schemas.microsoft.com/office/drawing/2014/main" val="4147006413"/>
                    </a:ext>
                  </a:extLst>
                </a:gridCol>
                <a:gridCol w="517212">
                  <a:extLst>
                    <a:ext uri="{9D8B030D-6E8A-4147-A177-3AD203B41FA5}">
                      <a16:colId xmlns:a16="http://schemas.microsoft.com/office/drawing/2014/main" val="1962090946"/>
                    </a:ext>
                  </a:extLst>
                </a:gridCol>
                <a:gridCol w="573914">
                  <a:extLst>
                    <a:ext uri="{9D8B030D-6E8A-4147-A177-3AD203B41FA5}">
                      <a16:colId xmlns:a16="http://schemas.microsoft.com/office/drawing/2014/main" val="2344062914"/>
                    </a:ext>
                  </a:extLst>
                </a:gridCol>
                <a:gridCol w="572381">
                  <a:extLst>
                    <a:ext uri="{9D8B030D-6E8A-4147-A177-3AD203B41FA5}">
                      <a16:colId xmlns:a16="http://schemas.microsoft.com/office/drawing/2014/main" val="867245980"/>
                    </a:ext>
                  </a:extLst>
                </a:gridCol>
                <a:gridCol w="1094191">
                  <a:extLst>
                    <a:ext uri="{9D8B030D-6E8A-4147-A177-3AD203B41FA5}">
                      <a16:colId xmlns:a16="http://schemas.microsoft.com/office/drawing/2014/main" val="1763075587"/>
                    </a:ext>
                  </a:extLst>
                </a:gridCol>
                <a:gridCol w="1093425">
                  <a:extLst>
                    <a:ext uri="{9D8B030D-6E8A-4147-A177-3AD203B41FA5}">
                      <a16:colId xmlns:a16="http://schemas.microsoft.com/office/drawing/2014/main" val="1543579436"/>
                    </a:ext>
                  </a:extLst>
                </a:gridCol>
                <a:gridCol w="953969">
                  <a:extLst>
                    <a:ext uri="{9D8B030D-6E8A-4147-A177-3AD203B41FA5}">
                      <a16:colId xmlns:a16="http://schemas.microsoft.com/office/drawing/2014/main" val="1067367759"/>
                    </a:ext>
                  </a:extLst>
                </a:gridCol>
              </a:tblGrid>
              <a:tr h="463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Sıra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Mahalle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Ada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Parsel 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Blok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Daire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No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Cephe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Alan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(m2)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 Cinsi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Tahmini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Bedel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Geçici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Teminat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7067435"/>
                  </a:ext>
                </a:extLst>
              </a:tr>
              <a:tr h="2241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Kazımkarabekir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13296/1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KB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Mesken(3+1)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1.200.000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40.000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23738609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175" y="705394"/>
            <a:ext cx="5858455" cy="443810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394"/>
            <a:ext cx="3317613" cy="4438106"/>
          </a:xfrm>
          <a:prstGeom prst="rect">
            <a:avLst/>
          </a:prstGeom>
        </p:spPr>
      </p:pic>
      <p:sp>
        <p:nvSpPr>
          <p:cNvPr id="2" name="Serbest Form 1"/>
          <p:cNvSpPr/>
          <p:nvPr/>
        </p:nvSpPr>
        <p:spPr>
          <a:xfrm>
            <a:off x="914400" y="1930400"/>
            <a:ext cx="1524000" cy="679450"/>
          </a:xfrm>
          <a:custGeom>
            <a:avLst/>
            <a:gdLst>
              <a:gd name="connsiteX0" fmla="*/ 1479550 w 1524000"/>
              <a:gd name="connsiteY0" fmla="*/ 603250 h 679450"/>
              <a:gd name="connsiteX1" fmla="*/ 768350 w 1524000"/>
              <a:gd name="connsiteY1" fmla="*/ 254000 h 679450"/>
              <a:gd name="connsiteX2" fmla="*/ 31750 w 1524000"/>
              <a:gd name="connsiteY2" fmla="*/ 679450 h 679450"/>
              <a:gd name="connsiteX3" fmla="*/ 0 w 1524000"/>
              <a:gd name="connsiteY3" fmla="*/ 482600 h 679450"/>
              <a:gd name="connsiteX4" fmla="*/ 361950 w 1524000"/>
              <a:gd name="connsiteY4" fmla="*/ 330200 h 679450"/>
              <a:gd name="connsiteX5" fmla="*/ 704850 w 1524000"/>
              <a:gd name="connsiteY5" fmla="*/ 69850 h 679450"/>
              <a:gd name="connsiteX6" fmla="*/ 806450 w 1524000"/>
              <a:gd name="connsiteY6" fmla="*/ 0 h 679450"/>
              <a:gd name="connsiteX7" fmla="*/ 1524000 w 1524000"/>
              <a:gd name="connsiteY7" fmla="*/ 406400 h 679450"/>
              <a:gd name="connsiteX8" fmla="*/ 1479550 w 1524000"/>
              <a:gd name="connsiteY8" fmla="*/ 603250 h 679450"/>
              <a:gd name="connsiteX0" fmla="*/ 1479550 w 1524000"/>
              <a:gd name="connsiteY0" fmla="*/ 603250 h 679450"/>
              <a:gd name="connsiteX1" fmla="*/ 768350 w 1524000"/>
              <a:gd name="connsiteY1" fmla="*/ 254000 h 679450"/>
              <a:gd name="connsiteX2" fmla="*/ 31750 w 1524000"/>
              <a:gd name="connsiteY2" fmla="*/ 679450 h 679450"/>
              <a:gd name="connsiteX3" fmla="*/ 0 w 1524000"/>
              <a:gd name="connsiteY3" fmla="*/ 482600 h 679450"/>
              <a:gd name="connsiteX4" fmla="*/ 349250 w 1524000"/>
              <a:gd name="connsiteY4" fmla="*/ 285750 h 679450"/>
              <a:gd name="connsiteX5" fmla="*/ 704850 w 1524000"/>
              <a:gd name="connsiteY5" fmla="*/ 69850 h 679450"/>
              <a:gd name="connsiteX6" fmla="*/ 806450 w 1524000"/>
              <a:gd name="connsiteY6" fmla="*/ 0 h 679450"/>
              <a:gd name="connsiteX7" fmla="*/ 1524000 w 1524000"/>
              <a:gd name="connsiteY7" fmla="*/ 406400 h 679450"/>
              <a:gd name="connsiteX8" fmla="*/ 1479550 w 1524000"/>
              <a:gd name="connsiteY8" fmla="*/ 60325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4000" h="679450">
                <a:moveTo>
                  <a:pt x="1479550" y="603250"/>
                </a:moveTo>
                <a:lnTo>
                  <a:pt x="768350" y="254000"/>
                </a:lnTo>
                <a:lnTo>
                  <a:pt x="31750" y="679450"/>
                </a:lnTo>
                <a:lnTo>
                  <a:pt x="0" y="482600"/>
                </a:lnTo>
                <a:lnTo>
                  <a:pt x="349250" y="285750"/>
                </a:lnTo>
                <a:lnTo>
                  <a:pt x="704850" y="69850"/>
                </a:lnTo>
                <a:lnTo>
                  <a:pt x="806450" y="0"/>
                </a:lnTo>
                <a:lnTo>
                  <a:pt x="1524000" y="406400"/>
                </a:lnTo>
                <a:lnTo>
                  <a:pt x="1479550" y="603250"/>
                </a:ln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097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779958"/>
              </p:ext>
            </p:extLst>
          </p:nvPr>
        </p:nvGraphicFramePr>
        <p:xfrm>
          <a:off x="-2597" y="0"/>
          <a:ext cx="8102988" cy="6877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3003">
                  <a:extLst>
                    <a:ext uri="{9D8B030D-6E8A-4147-A177-3AD203B41FA5}">
                      <a16:colId xmlns:a16="http://schemas.microsoft.com/office/drawing/2014/main" val="845906498"/>
                    </a:ext>
                  </a:extLst>
                </a:gridCol>
                <a:gridCol w="1315634">
                  <a:extLst>
                    <a:ext uri="{9D8B030D-6E8A-4147-A177-3AD203B41FA5}">
                      <a16:colId xmlns:a16="http://schemas.microsoft.com/office/drawing/2014/main" val="4196270367"/>
                    </a:ext>
                  </a:extLst>
                </a:gridCol>
                <a:gridCol w="709538">
                  <a:extLst>
                    <a:ext uri="{9D8B030D-6E8A-4147-A177-3AD203B41FA5}">
                      <a16:colId xmlns:a16="http://schemas.microsoft.com/office/drawing/2014/main" val="2689396225"/>
                    </a:ext>
                  </a:extLst>
                </a:gridCol>
                <a:gridCol w="451315">
                  <a:extLst>
                    <a:ext uri="{9D8B030D-6E8A-4147-A177-3AD203B41FA5}">
                      <a16:colId xmlns:a16="http://schemas.microsoft.com/office/drawing/2014/main" val="1506231358"/>
                    </a:ext>
                  </a:extLst>
                </a:gridCol>
                <a:gridCol w="408406">
                  <a:extLst>
                    <a:ext uri="{9D8B030D-6E8A-4147-A177-3AD203B41FA5}">
                      <a16:colId xmlns:a16="http://schemas.microsoft.com/office/drawing/2014/main" val="4147006413"/>
                    </a:ext>
                  </a:extLst>
                </a:gridCol>
                <a:gridCol w="517212">
                  <a:extLst>
                    <a:ext uri="{9D8B030D-6E8A-4147-A177-3AD203B41FA5}">
                      <a16:colId xmlns:a16="http://schemas.microsoft.com/office/drawing/2014/main" val="1962090946"/>
                    </a:ext>
                  </a:extLst>
                </a:gridCol>
                <a:gridCol w="573914">
                  <a:extLst>
                    <a:ext uri="{9D8B030D-6E8A-4147-A177-3AD203B41FA5}">
                      <a16:colId xmlns:a16="http://schemas.microsoft.com/office/drawing/2014/main" val="2344062914"/>
                    </a:ext>
                  </a:extLst>
                </a:gridCol>
                <a:gridCol w="572381">
                  <a:extLst>
                    <a:ext uri="{9D8B030D-6E8A-4147-A177-3AD203B41FA5}">
                      <a16:colId xmlns:a16="http://schemas.microsoft.com/office/drawing/2014/main" val="867245980"/>
                    </a:ext>
                  </a:extLst>
                </a:gridCol>
                <a:gridCol w="1094191">
                  <a:extLst>
                    <a:ext uri="{9D8B030D-6E8A-4147-A177-3AD203B41FA5}">
                      <a16:colId xmlns:a16="http://schemas.microsoft.com/office/drawing/2014/main" val="1763075587"/>
                    </a:ext>
                  </a:extLst>
                </a:gridCol>
                <a:gridCol w="1093425">
                  <a:extLst>
                    <a:ext uri="{9D8B030D-6E8A-4147-A177-3AD203B41FA5}">
                      <a16:colId xmlns:a16="http://schemas.microsoft.com/office/drawing/2014/main" val="1543579436"/>
                    </a:ext>
                  </a:extLst>
                </a:gridCol>
                <a:gridCol w="953969">
                  <a:extLst>
                    <a:ext uri="{9D8B030D-6E8A-4147-A177-3AD203B41FA5}">
                      <a16:colId xmlns:a16="http://schemas.microsoft.com/office/drawing/2014/main" val="1067367759"/>
                    </a:ext>
                  </a:extLst>
                </a:gridCol>
              </a:tblGrid>
              <a:tr h="463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Sıra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Mahalle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Ada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Parsel 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Blok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Daire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No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Cephe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Alan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(m2)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 Cinsi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Tahmini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Bedel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Geçici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Teminat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7067435"/>
                  </a:ext>
                </a:extLst>
              </a:tr>
              <a:tr h="2241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Kazımkarabekir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13296/1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KB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Mesken(3+1)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1.200.000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40.000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23738609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175" y="705394"/>
            <a:ext cx="5858455" cy="443810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394"/>
            <a:ext cx="3317613" cy="4438106"/>
          </a:xfrm>
          <a:prstGeom prst="rect">
            <a:avLst/>
          </a:prstGeom>
        </p:spPr>
      </p:pic>
      <p:sp>
        <p:nvSpPr>
          <p:cNvPr id="6" name="Serbest Form 5"/>
          <p:cNvSpPr/>
          <p:nvPr/>
        </p:nvSpPr>
        <p:spPr>
          <a:xfrm>
            <a:off x="896806" y="2139702"/>
            <a:ext cx="1524000" cy="679450"/>
          </a:xfrm>
          <a:custGeom>
            <a:avLst/>
            <a:gdLst>
              <a:gd name="connsiteX0" fmla="*/ 1479550 w 1524000"/>
              <a:gd name="connsiteY0" fmla="*/ 603250 h 679450"/>
              <a:gd name="connsiteX1" fmla="*/ 768350 w 1524000"/>
              <a:gd name="connsiteY1" fmla="*/ 254000 h 679450"/>
              <a:gd name="connsiteX2" fmla="*/ 31750 w 1524000"/>
              <a:gd name="connsiteY2" fmla="*/ 679450 h 679450"/>
              <a:gd name="connsiteX3" fmla="*/ 0 w 1524000"/>
              <a:gd name="connsiteY3" fmla="*/ 482600 h 679450"/>
              <a:gd name="connsiteX4" fmla="*/ 361950 w 1524000"/>
              <a:gd name="connsiteY4" fmla="*/ 330200 h 679450"/>
              <a:gd name="connsiteX5" fmla="*/ 704850 w 1524000"/>
              <a:gd name="connsiteY5" fmla="*/ 69850 h 679450"/>
              <a:gd name="connsiteX6" fmla="*/ 806450 w 1524000"/>
              <a:gd name="connsiteY6" fmla="*/ 0 h 679450"/>
              <a:gd name="connsiteX7" fmla="*/ 1524000 w 1524000"/>
              <a:gd name="connsiteY7" fmla="*/ 406400 h 679450"/>
              <a:gd name="connsiteX8" fmla="*/ 1479550 w 1524000"/>
              <a:gd name="connsiteY8" fmla="*/ 603250 h 679450"/>
              <a:gd name="connsiteX0" fmla="*/ 1479550 w 1524000"/>
              <a:gd name="connsiteY0" fmla="*/ 603250 h 679450"/>
              <a:gd name="connsiteX1" fmla="*/ 768350 w 1524000"/>
              <a:gd name="connsiteY1" fmla="*/ 254000 h 679450"/>
              <a:gd name="connsiteX2" fmla="*/ 31750 w 1524000"/>
              <a:gd name="connsiteY2" fmla="*/ 679450 h 679450"/>
              <a:gd name="connsiteX3" fmla="*/ 0 w 1524000"/>
              <a:gd name="connsiteY3" fmla="*/ 482600 h 679450"/>
              <a:gd name="connsiteX4" fmla="*/ 349250 w 1524000"/>
              <a:gd name="connsiteY4" fmla="*/ 285750 h 679450"/>
              <a:gd name="connsiteX5" fmla="*/ 704850 w 1524000"/>
              <a:gd name="connsiteY5" fmla="*/ 69850 h 679450"/>
              <a:gd name="connsiteX6" fmla="*/ 806450 w 1524000"/>
              <a:gd name="connsiteY6" fmla="*/ 0 h 679450"/>
              <a:gd name="connsiteX7" fmla="*/ 1524000 w 1524000"/>
              <a:gd name="connsiteY7" fmla="*/ 406400 h 679450"/>
              <a:gd name="connsiteX8" fmla="*/ 1479550 w 1524000"/>
              <a:gd name="connsiteY8" fmla="*/ 60325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4000" h="679450">
                <a:moveTo>
                  <a:pt x="1479550" y="603250"/>
                </a:moveTo>
                <a:lnTo>
                  <a:pt x="768350" y="254000"/>
                </a:lnTo>
                <a:lnTo>
                  <a:pt x="31750" y="679450"/>
                </a:lnTo>
                <a:lnTo>
                  <a:pt x="0" y="482600"/>
                </a:lnTo>
                <a:lnTo>
                  <a:pt x="349250" y="285750"/>
                </a:lnTo>
                <a:lnTo>
                  <a:pt x="704850" y="69850"/>
                </a:lnTo>
                <a:lnTo>
                  <a:pt x="806450" y="0"/>
                </a:lnTo>
                <a:lnTo>
                  <a:pt x="1524000" y="406400"/>
                </a:lnTo>
                <a:lnTo>
                  <a:pt x="1479550" y="603250"/>
                </a:ln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002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423397"/>
              </p:ext>
            </p:extLst>
          </p:nvPr>
        </p:nvGraphicFramePr>
        <p:xfrm>
          <a:off x="-2597" y="0"/>
          <a:ext cx="8102988" cy="6877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3003">
                  <a:extLst>
                    <a:ext uri="{9D8B030D-6E8A-4147-A177-3AD203B41FA5}">
                      <a16:colId xmlns:a16="http://schemas.microsoft.com/office/drawing/2014/main" val="845906498"/>
                    </a:ext>
                  </a:extLst>
                </a:gridCol>
                <a:gridCol w="1315634">
                  <a:extLst>
                    <a:ext uri="{9D8B030D-6E8A-4147-A177-3AD203B41FA5}">
                      <a16:colId xmlns:a16="http://schemas.microsoft.com/office/drawing/2014/main" val="4196270367"/>
                    </a:ext>
                  </a:extLst>
                </a:gridCol>
                <a:gridCol w="709538">
                  <a:extLst>
                    <a:ext uri="{9D8B030D-6E8A-4147-A177-3AD203B41FA5}">
                      <a16:colId xmlns:a16="http://schemas.microsoft.com/office/drawing/2014/main" val="2689396225"/>
                    </a:ext>
                  </a:extLst>
                </a:gridCol>
                <a:gridCol w="451315">
                  <a:extLst>
                    <a:ext uri="{9D8B030D-6E8A-4147-A177-3AD203B41FA5}">
                      <a16:colId xmlns:a16="http://schemas.microsoft.com/office/drawing/2014/main" val="1506231358"/>
                    </a:ext>
                  </a:extLst>
                </a:gridCol>
                <a:gridCol w="408406">
                  <a:extLst>
                    <a:ext uri="{9D8B030D-6E8A-4147-A177-3AD203B41FA5}">
                      <a16:colId xmlns:a16="http://schemas.microsoft.com/office/drawing/2014/main" val="4147006413"/>
                    </a:ext>
                  </a:extLst>
                </a:gridCol>
                <a:gridCol w="517212">
                  <a:extLst>
                    <a:ext uri="{9D8B030D-6E8A-4147-A177-3AD203B41FA5}">
                      <a16:colId xmlns:a16="http://schemas.microsoft.com/office/drawing/2014/main" val="1962090946"/>
                    </a:ext>
                  </a:extLst>
                </a:gridCol>
                <a:gridCol w="573914">
                  <a:extLst>
                    <a:ext uri="{9D8B030D-6E8A-4147-A177-3AD203B41FA5}">
                      <a16:colId xmlns:a16="http://schemas.microsoft.com/office/drawing/2014/main" val="2344062914"/>
                    </a:ext>
                  </a:extLst>
                </a:gridCol>
                <a:gridCol w="572381">
                  <a:extLst>
                    <a:ext uri="{9D8B030D-6E8A-4147-A177-3AD203B41FA5}">
                      <a16:colId xmlns:a16="http://schemas.microsoft.com/office/drawing/2014/main" val="867245980"/>
                    </a:ext>
                  </a:extLst>
                </a:gridCol>
                <a:gridCol w="1094191">
                  <a:extLst>
                    <a:ext uri="{9D8B030D-6E8A-4147-A177-3AD203B41FA5}">
                      <a16:colId xmlns:a16="http://schemas.microsoft.com/office/drawing/2014/main" val="1763075587"/>
                    </a:ext>
                  </a:extLst>
                </a:gridCol>
                <a:gridCol w="1093425">
                  <a:extLst>
                    <a:ext uri="{9D8B030D-6E8A-4147-A177-3AD203B41FA5}">
                      <a16:colId xmlns:a16="http://schemas.microsoft.com/office/drawing/2014/main" val="1543579436"/>
                    </a:ext>
                  </a:extLst>
                </a:gridCol>
                <a:gridCol w="953969">
                  <a:extLst>
                    <a:ext uri="{9D8B030D-6E8A-4147-A177-3AD203B41FA5}">
                      <a16:colId xmlns:a16="http://schemas.microsoft.com/office/drawing/2014/main" val="1067367759"/>
                    </a:ext>
                  </a:extLst>
                </a:gridCol>
              </a:tblGrid>
              <a:tr h="463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Sıra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Mahalle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Ada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Parsel 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Blok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Daire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No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Cephe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Alan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(m2)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 Cinsi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Tahmini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Bedel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Geçici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Teminat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7067435"/>
                  </a:ext>
                </a:extLst>
              </a:tr>
              <a:tr h="2241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Kazımkarabekir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13296/1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KB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Mesken(3+1)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1.200.000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40.000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23738609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175" y="705394"/>
            <a:ext cx="5858455" cy="443810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394"/>
            <a:ext cx="3317613" cy="4438106"/>
          </a:xfrm>
          <a:prstGeom prst="rect">
            <a:avLst/>
          </a:prstGeom>
        </p:spPr>
      </p:pic>
      <p:sp>
        <p:nvSpPr>
          <p:cNvPr id="2" name="Serbest Form 1"/>
          <p:cNvSpPr/>
          <p:nvPr/>
        </p:nvSpPr>
        <p:spPr>
          <a:xfrm>
            <a:off x="876300" y="2438400"/>
            <a:ext cx="1524000" cy="508000"/>
          </a:xfrm>
          <a:custGeom>
            <a:avLst/>
            <a:gdLst>
              <a:gd name="connsiteX0" fmla="*/ 19050 w 1524000"/>
              <a:gd name="connsiteY0" fmla="*/ 482600 h 508000"/>
              <a:gd name="connsiteX1" fmla="*/ 819150 w 1524000"/>
              <a:gd name="connsiteY1" fmla="*/ 260350 h 508000"/>
              <a:gd name="connsiteX2" fmla="*/ 1524000 w 1524000"/>
              <a:gd name="connsiteY2" fmla="*/ 508000 h 508000"/>
              <a:gd name="connsiteX3" fmla="*/ 1498600 w 1524000"/>
              <a:gd name="connsiteY3" fmla="*/ 266700 h 508000"/>
              <a:gd name="connsiteX4" fmla="*/ 774700 w 1524000"/>
              <a:gd name="connsiteY4" fmla="*/ 0 h 508000"/>
              <a:gd name="connsiteX5" fmla="*/ 0 w 1524000"/>
              <a:gd name="connsiteY5" fmla="*/ 254000 h 508000"/>
              <a:gd name="connsiteX6" fmla="*/ 19050 w 1524000"/>
              <a:gd name="connsiteY6" fmla="*/ 4826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000" h="508000">
                <a:moveTo>
                  <a:pt x="19050" y="482600"/>
                </a:moveTo>
                <a:lnTo>
                  <a:pt x="819150" y="260350"/>
                </a:lnTo>
                <a:lnTo>
                  <a:pt x="1524000" y="508000"/>
                </a:lnTo>
                <a:lnTo>
                  <a:pt x="1498600" y="266700"/>
                </a:lnTo>
                <a:lnTo>
                  <a:pt x="774700" y="0"/>
                </a:lnTo>
                <a:lnTo>
                  <a:pt x="0" y="254000"/>
                </a:lnTo>
                <a:lnTo>
                  <a:pt x="19050" y="482600"/>
                </a:ln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673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532437"/>
              </p:ext>
            </p:extLst>
          </p:nvPr>
        </p:nvGraphicFramePr>
        <p:xfrm>
          <a:off x="-2597" y="0"/>
          <a:ext cx="8102988" cy="6877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3003">
                  <a:extLst>
                    <a:ext uri="{9D8B030D-6E8A-4147-A177-3AD203B41FA5}">
                      <a16:colId xmlns:a16="http://schemas.microsoft.com/office/drawing/2014/main" val="845906498"/>
                    </a:ext>
                  </a:extLst>
                </a:gridCol>
                <a:gridCol w="1315634">
                  <a:extLst>
                    <a:ext uri="{9D8B030D-6E8A-4147-A177-3AD203B41FA5}">
                      <a16:colId xmlns:a16="http://schemas.microsoft.com/office/drawing/2014/main" val="4196270367"/>
                    </a:ext>
                  </a:extLst>
                </a:gridCol>
                <a:gridCol w="709538">
                  <a:extLst>
                    <a:ext uri="{9D8B030D-6E8A-4147-A177-3AD203B41FA5}">
                      <a16:colId xmlns:a16="http://schemas.microsoft.com/office/drawing/2014/main" val="2689396225"/>
                    </a:ext>
                  </a:extLst>
                </a:gridCol>
                <a:gridCol w="451315">
                  <a:extLst>
                    <a:ext uri="{9D8B030D-6E8A-4147-A177-3AD203B41FA5}">
                      <a16:colId xmlns:a16="http://schemas.microsoft.com/office/drawing/2014/main" val="1506231358"/>
                    </a:ext>
                  </a:extLst>
                </a:gridCol>
                <a:gridCol w="408406">
                  <a:extLst>
                    <a:ext uri="{9D8B030D-6E8A-4147-A177-3AD203B41FA5}">
                      <a16:colId xmlns:a16="http://schemas.microsoft.com/office/drawing/2014/main" val="4147006413"/>
                    </a:ext>
                  </a:extLst>
                </a:gridCol>
                <a:gridCol w="517212">
                  <a:extLst>
                    <a:ext uri="{9D8B030D-6E8A-4147-A177-3AD203B41FA5}">
                      <a16:colId xmlns:a16="http://schemas.microsoft.com/office/drawing/2014/main" val="1962090946"/>
                    </a:ext>
                  </a:extLst>
                </a:gridCol>
                <a:gridCol w="573914">
                  <a:extLst>
                    <a:ext uri="{9D8B030D-6E8A-4147-A177-3AD203B41FA5}">
                      <a16:colId xmlns:a16="http://schemas.microsoft.com/office/drawing/2014/main" val="2344062914"/>
                    </a:ext>
                  </a:extLst>
                </a:gridCol>
                <a:gridCol w="572381">
                  <a:extLst>
                    <a:ext uri="{9D8B030D-6E8A-4147-A177-3AD203B41FA5}">
                      <a16:colId xmlns:a16="http://schemas.microsoft.com/office/drawing/2014/main" val="867245980"/>
                    </a:ext>
                  </a:extLst>
                </a:gridCol>
                <a:gridCol w="1094191">
                  <a:extLst>
                    <a:ext uri="{9D8B030D-6E8A-4147-A177-3AD203B41FA5}">
                      <a16:colId xmlns:a16="http://schemas.microsoft.com/office/drawing/2014/main" val="1763075587"/>
                    </a:ext>
                  </a:extLst>
                </a:gridCol>
                <a:gridCol w="1093425">
                  <a:extLst>
                    <a:ext uri="{9D8B030D-6E8A-4147-A177-3AD203B41FA5}">
                      <a16:colId xmlns:a16="http://schemas.microsoft.com/office/drawing/2014/main" val="1543579436"/>
                    </a:ext>
                  </a:extLst>
                </a:gridCol>
                <a:gridCol w="953969">
                  <a:extLst>
                    <a:ext uri="{9D8B030D-6E8A-4147-A177-3AD203B41FA5}">
                      <a16:colId xmlns:a16="http://schemas.microsoft.com/office/drawing/2014/main" val="1067367759"/>
                    </a:ext>
                  </a:extLst>
                </a:gridCol>
              </a:tblGrid>
              <a:tr h="463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Sıra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Mahalle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Ada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Parsel 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Blok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Daire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No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Cephe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Alan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(m2)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 Cinsi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Tahmini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Bedel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Geçici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Teminat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7067435"/>
                  </a:ext>
                </a:extLst>
              </a:tr>
              <a:tr h="2241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Kazımkarabekir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13296/1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GB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Mesken(3+1)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1.250.000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40.000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23738609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175" y="705394"/>
            <a:ext cx="5858455" cy="443810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9542"/>
            <a:ext cx="3275856" cy="4416427"/>
          </a:xfrm>
          <a:prstGeom prst="rect">
            <a:avLst/>
          </a:prstGeom>
        </p:spPr>
      </p:pic>
      <p:sp>
        <p:nvSpPr>
          <p:cNvPr id="2" name="Serbest Form 1"/>
          <p:cNvSpPr/>
          <p:nvPr/>
        </p:nvSpPr>
        <p:spPr>
          <a:xfrm>
            <a:off x="1111250" y="2641600"/>
            <a:ext cx="1422400" cy="438150"/>
          </a:xfrm>
          <a:custGeom>
            <a:avLst/>
            <a:gdLst>
              <a:gd name="connsiteX0" fmla="*/ 0 w 1403350"/>
              <a:gd name="connsiteY0" fmla="*/ 393700 h 457200"/>
              <a:gd name="connsiteX1" fmla="*/ 723900 w 1403350"/>
              <a:gd name="connsiteY1" fmla="*/ 247650 h 457200"/>
              <a:gd name="connsiteX2" fmla="*/ 1403350 w 1403350"/>
              <a:gd name="connsiteY2" fmla="*/ 438150 h 457200"/>
              <a:gd name="connsiteX3" fmla="*/ 1384300 w 1403350"/>
              <a:gd name="connsiteY3" fmla="*/ 196850 h 457200"/>
              <a:gd name="connsiteX4" fmla="*/ 730250 w 1403350"/>
              <a:gd name="connsiteY4" fmla="*/ 0 h 457200"/>
              <a:gd name="connsiteX5" fmla="*/ 6350 w 1403350"/>
              <a:gd name="connsiteY5" fmla="*/ 209550 h 457200"/>
              <a:gd name="connsiteX6" fmla="*/ 50800 w 1403350"/>
              <a:gd name="connsiteY6" fmla="*/ 457200 h 457200"/>
              <a:gd name="connsiteX0" fmla="*/ 19050 w 1422400"/>
              <a:gd name="connsiteY0" fmla="*/ 393700 h 438150"/>
              <a:gd name="connsiteX1" fmla="*/ 742950 w 1422400"/>
              <a:gd name="connsiteY1" fmla="*/ 247650 h 438150"/>
              <a:gd name="connsiteX2" fmla="*/ 1422400 w 1422400"/>
              <a:gd name="connsiteY2" fmla="*/ 438150 h 438150"/>
              <a:gd name="connsiteX3" fmla="*/ 1403350 w 1422400"/>
              <a:gd name="connsiteY3" fmla="*/ 196850 h 438150"/>
              <a:gd name="connsiteX4" fmla="*/ 749300 w 1422400"/>
              <a:gd name="connsiteY4" fmla="*/ 0 h 438150"/>
              <a:gd name="connsiteX5" fmla="*/ 25400 w 1422400"/>
              <a:gd name="connsiteY5" fmla="*/ 209550 h 438150"/>
              <a:gd name="connsiteX6" fmla="*/ 0 w 1422400"/>
              <a:gd name="connsiteY6" fmla="*/ 40005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2400" h="438150">
                <a:moveTo>
                  <a:pt x="19050" y="393700"/>
                </a:moveTo>
                <a:lnTo>
                  <a:pt x="742950" y="247650"/>
                </a:lnTo>
                <a:lnTo>
                  <a:pt x="1422400" y="438150"/>
                </a:lnTo>
                <a:lnTo>
                  <a:pt x="1403350" y="196850"/>
                </a:lnTo>
                <a:lnTo>
                  <a:pt x="749300" y="0"/>
                </a:lnTo>
                <a:lnTo>
                  <a:pt x="25400" y="209550"/>
                </a:lnTo>
                <a:lnTo>
                  <a:pt x="0" y="400050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77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638640"/>
              </p:ext>
            </p:extLst>
          </p:nvPr>
        </p:nvGraphicFramePr>
        <p:xfrm>
          <a:off x="-2597" y="0"/>
          <a:ext cx="8102988" cy="6877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3003">
                  <a:extLst>
                    <a:ext uri="{9D8B030D-6E8A-4147-A177-3AD203B41FA5}">
                      <a16:colId xmlns:a16="http://schemas.microsoft.com/office/drawing/2014/main" val="845906498"/>
                    </a:ext>
                  </a:extLst>
                </a:gridCol>
                <a:gridCol w="1315634">
                  <a:extLst>
                    <a:ext uri="{9D8B030D-6E8A-4147-A177-3AD203B41FA5}">
                      <a16:colId xmlns:a16="http://schemas.microsoft.com/office/drawing/2014/main" val="4196270367"/>
                    </a:ext>
                  </a:extLst>
                </a:gridCol>
                <a:gridCol w="709538">
                  <a:extLst>
                    <a:ext uri="{9D8B030D-6E8A-4147-A177-3AD203B41FA5}">
                      <a16:colId xmlns:a16="http://schemas.microsoft.com/office/drawing/2014/main" val="2689396225"/>
                    </a:ext>
                  </a:extLst>
                </a:gridCol>
                <a:gridCol w="451315">
                  <a:extLst>
                    <a:ext uri="{9D8B030D-6E8A-4147-A177-3AD203B41FA5}">
                      <a16:colId xmlns:a16="http://schemas.microsoft.com/office/drawing/2014/main" val="1506231358"/>
                    </a:ext>
                  </a:extLst>
                </a:gridCol>
                <a:gridCol w="408406">
                  <a:extLst>
                    <a:ext uri="{9D8B030D-6E8A-4147-A177-3AD203B41FA5}">
                      <a16:colId xmlns:a16="http://schemas.microsoft.com/office/drawing/2014/main" val="4147006413"/>
                    </a:ext>
                  </a:extLst>
                </a:gridCol>
                <a:gridCol w="517212">
                  <a:extLst>
                    <a:ext uri="{9D8B030D-6E8A-4147-A177-3AD203B41FA5}">
                      <a16:colId xmlns:a16="http://schemas.microsoft.com/office/drawing/2014/main" val="1962090946"/>
                    </a:ext>
                  </a:extLst>
                </a:gridCol>
                <a:gridCol w="573914">
                  <a:extLst>
                    <a:ext uri="{9D8B030D-6E8A-4147-A177-3AD203B41FA5}">
                      <a16:colId xmlns:a16="http://schemas.microsoft.com/office/drawing/2014/main" val="2344062914"/>
                    </a:ext>
                  </a:extLst>
                </a:gridCol>
                <a:gridCol w="572381">
                  <a:extLst>
                    <a:ext uri="{9D8B030D-6E8A-4147-A177-3AD203B41FA5}">
                      <a16:colId xmlns:a16="http://schemas.microsoft.com/office/drawing/2014/main" val="867245980"/>
                    </a:ext>
                  </a:extLst>
                </a:gridCol>
                <a:gridCol w="1094191">
                  <a:extLst>
                    <a:ext uri="{9D8B030D-6E8A-4147-A177-3AD203B41FA5}">
                      <a16:colId xmlns:a16="http://schemas.microsoft.com/office/drawing/2014/main" val="1763075587"/>
                    </a:ext>
                  </a:extLst>
                </a:gridCol>
                <a:gridCol w="1093425">
                  <a:extLst>
                    <a:ext uri="{9D8B030D-6E8A-4147-A177-3AD203B41FA5}">
                      <a16:colId xmlns:a16="http://schemas.microsoft.com/office/drawing/2014/main" val="1543579436"/>
                    </a:ext>
                  </a:extLst>
                </a:gridCol>
                <a:gridCol w="953969">
                  <a:extLst>
                    <a:ext uri="{9D8B030D-6E8A-4147-A177-3AD203B41FA5}">
                      <a16:colId xmlns:a16="http://schemas.microsoft.com/office/drawing/2014/main" val="1067367759"/>
                    </a:ext>
                  </a:extLst>
                </a:gridCol>
              </a:tblGrid>
              <a:tr h="463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Sıra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Mahalle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Ada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Parsel 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Blok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Daire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No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Cephe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Alan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(m2)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 Cinsi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Tahmini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Bedel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Geçici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Teminat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7067435"/>
                  </a:ext>
                </a:extLst>
              </a:tr>
              <a:tr h="2241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Kazımkarabekir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13296/1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KB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Mesken(3+1)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1.200.000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40.000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23738609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175" y="705394"/>
            <a:ext cx="5858455" cy="443810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394"/>
            <a:ext cx="3317613" cy="4438106"/>
          </a:xfrm>
          <a:prstGeom prst="rect">
            <a:avLst/>
          </a:prstGeom>
        </p:spPr>
      </p:pic>
      <p:sp>
        <p:nvSpPr>
          <p:cNvPr id="2" name="Serbest Form 1"/>
          <p:cNvSpPr/>
          <p:nvPr/>
        </p:nvSpPr>
        <p:spPr>
          <a:xfrm>
            <a:off x="882650" y="2698750"/>
            <a:ext cx="1492250" cy="495300"/>
          </a:xfrm>
          <a:custGeom>
            <a:avLst/>
            <a:gdLst>
              <a:gd name="connsiteX0" fmla="*/ 6350 w 1492250"/>
              <a:gd name="connsiteY0" fmla="*/ 450850 h 495300"/>
              <a:gd name="connsiteX1" fmla="*/ 800100 w 1492250"/>
              <a:gd name="connsiteY1" fmla="*/ 279400 h 495300"/>
              <a:gd name="connsiteX2" fmla="*/ 1492250 w 1492250"/>
              <a:gd name="connsiteY2" fmla="*/ 495300 h 495300"/>
              <a:gd name="connsiteX3" fmla="*/ 1479550 w 1492250"/>
              <a:gd name="connsiteY3" fmla="*/ 247650 h 495300"/>
              <a:gd name="connsiteX4" fmla="*/ 793750 w 1492250"/>
              <a:gd name="connsiteY4" fmla="*/ 0 h 495300"/>
              <a:gd name="connsiteX5" fmla="*/ 0 w 1492250"/>
              <a:gd name="connsiteY5" fmla="*/ 184150 h 495300"/>
              <a:gd name="connsiteX6" fmla="*/ 6350 w 1492250"/>
              <a:gd name="connsiteY6" fmla="*/ 45085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2250" h="495300">
                <a:moveTo>
                  <a:pt x="6350" y="450850"/>
                </a:moveTo>
                <a:lnTo>
                  <a:pt x="800100" y="279400"/>
                </a:lnTo>
                <a:lnTo>
                  <a:pt x="1492250" y="495300"/>
                </a:lnTo>
                <a:lnTo>
                  <a:pt x="1479550" y="247650"/>
                </a:lnTo>
                <a:lnTo>
                  <a:pt x="793750" y="0"/>
                </a:lnTo>
                <a:lnTo>
                  <a:pt x="0" y="184150"/>
                </a:lnTo>
                <a:lnTo>
                  <a:pt x="6350" y="450850"/>
                </a:ln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105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089794"/>
              </p:ext>
            </p:extLst>
          </p:nvPr>
        </p:nvGraphicFramePr>
        <p:xfrm>
          <a:off x="-2597" y="0"/>
          <a:ext cx="8102988" cy="6877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3003">
                  <a:extLst>
                    <a:ext uri="{9D8B030D-6E8A-4147-A177-3AD203B41FA5}">
                      <a16:colId xmlns:a16="http://schemas.microsoft.com/office/drawing/2014/main" val="845906498"/>
                    </a:ext>
                  </a:extLst>
                </a:gridCol>
                <a:gridCol w="1315634">
                  <a:extLst>
                    <a:ext uri="{9D8B030D-6E8A-4147-A177-3AD203B41FA5}">
                      <a16:colId xmlns:a16="http://schemas.microsoft.com/office/drawing/2014/main" val="4196270367"/>
                    </a:ext>
                  </a:extLst>
                </a:gridCol>
                <a:gridCol w="709538">
                  <a:extLst>
                    <a:ext uri="{9D8B030D-6E8A-4147-A177-3AD203B41FA5}">
                      <a16:colId xmlns:a16="http://schemas.microsoft.com/office/drawing/2014/main" val="2689396225"/>
                    </a:ext>
                  </a:extLst>
                </a:gridCol>
                <a:gridCol w="451315">
                  <a:extLst>
                    <a:ext uri="{9D8B030D-6E8A-4147-A177-3AD203B41FA5}">
                      <a16:colId xmlns:a16="http://schemas.microsoft.com/office/drawing/2014/main" val="1506231358"/>
                    </a:ext>
                  </a:extLst>
                </a:gridCol>
                <a:gridCol w="408406">
                  <a:extLst>
                    <a:ext uri="{9D8B030D-6E8A-4147-A177-3AD203B41FA5}">
                      <a16:colId xmlns:a16="http://schemas.microsoft.com/office/drawing/2014/main" val="4147006413"/>
                    </a:ext>
                  </a:extLst>
                </a:gridCol>
                <a:gridCol w="517212">
                  <a:extLst>
                    <a:ext uri="{9D8B030D-6E8A-4147-A177-3AD203B41FA5}">
                      <a16:colId xmlns:a16="http://schemas.microsoft.com/office/drawing/2014/main" val="1962090946"/>
                    </a:ext>
                  </a:extLst>
                </a:gridCol>
                <a:gridCol w="573914">
                  <a:extLst>
                    <a:ext uri="{9D8B030D-6E8A-4147-A177-3AD203B41FA5}">
                      <a16:colId xmlns:a16="http://schemas.microsoft.com/office/drawing/2014/main" val="2344062914"/>
                    </a:ext>
                  </a:extLst>
                </a:gridCol>
                <a:gridCol w="572381">
                  <a:extLst>
                    <a:ext uri="{9D8B030D-6E8A-4147-A177-3AD203B41FA5}">
                      <a16:colId xmlns:a16="http://schemas.microsoft.com/office/drawing/2014/main" val="867245980"/>
                    </a:ext>
                  </a:extLst>
                </a:gridCol>
                <a:gridCol w="1094191">
                  <a:extLst>
                    <a:ext uri="{9D8B030D-6E8A-4147-A177-3AD203B41FA5}">
                      <a16:colId xmlns:a16="http://schemas.microsoft.com/office/drawing/2014/main" val="1763075587"/>
                    </a:ext>
                  </a:extLst>
                </a:gridCol>
                <a:gridCol w="1093425">
                  <a:extLst>
                    <a:ext uri="{9D8B030D-6E8A-4147-A177-3AD203B41FA5}">
                      <a16:colId xmlns:a16="http://schemas.microsoft.com/office/drawing/2014/main" val="1543579436"/>
                    </a:ext>
                  </a:extLst>
                </a:gridCol>
                <a:gridCol w="953969">
                  <a:extLst>
                    <a:ext uri="{9D8B030D-6E8A-4147-A177-3AD203B41FA5}">
                      <a16:colId xmlns:a16="http://schemas.microsoft.com/office/drawing/2014/main" val="1067367759"/>
                    </a:ext>
                  </a:extLst>
                </a:gridCol>
              </a:tblGrid>
              <a:tr h="463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Sıra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Mahalle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Ada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Parsel 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Blok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Daire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No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Cephe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Alan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(m2)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 Cinsi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Tahmini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Bedel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Geçici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Teminat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7067435"/>
                  </a:ext>
                </a:extLst>
              </a:tr>
              <a:tr h="2241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Kazımkarabekir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13296/1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GB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Mesken(3+1)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1.200.000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40.000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23738609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175" y="705394"/>
            <a:ext cx="5858455" cy="443810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9542"/>
            <a:ext cx="3275856" cy="4416427"/>
          </a:xfrm>
          <a:prstGeom prst="rect">
            <a:avLst/>
          </a:prstGeom>
        </p:spPr>
      </p:pic>
      <p:sp>
        <p:nvSpPr>
          <p:cNvPr id="2" name="Serbest Form 1"/>
          <p:cNvSpPr/>
          <p:nvPr/>
        </p:nvSpPr>
        <p:spPr>
          <a:xfrm>
            <a:off x="1104900" y="2901950"/>
            <a:ext cx="1454150" cy="431800"/>
          </a:xfrm>
          <a:custGeom>
            <a:avLst/>
            <a:gdLst>
              <a:gd name="connsiteX0" fmla="*/ 0 w 1454150"/>
              <a:gd name="connsiteY0" fmla="*/ 400050 h 431800"/>
              <a:gd name="connsiteX1" fmla="*/ 755650 w 1454150"/>
              <a:gd name="connsiteY1" fmla="*/ 266700 h 431800"/>
              <a:gd name="connsiteX2" fmla="*/ 1454150 w 1454150"/>
              <a:gd name="connsiteY2" fmla="*/ 431800 h 431800"/>
              <a:gd name="connsiteX3" fmla="*/ 1441450 w 1454150"/>
              <a:gd name="connsiteY3" fmla="*/ 190500 h 431800"/>
              <a:gd name="connsiteX4" fmla="*/ 755650 w 1454150"/>
              <a:gd name="connsiteY4" fmla="*/ 0 h 431800"/>
              <a:gd name="connsiteX5" fmla="*/ 25400 w 1454150"/>
              <a:gd name="connsiteY5" fmla="*/ 190500 h 431800"/>
              <a:gd name="connsiteX6" fmla="*/ 0 w 1454150"/>
              <a:gd name="connsiteY6" fmla="*/ 400050 h 43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4150" h="431800">
                <a:moveTo>
                  <a:pt x="0" y="400050"/>
                </a:moveTo>
                <a:lnTo>
                  <a:pt x="755650" y="266700"/>
                </a:lnTo>
                <a:lnTo>
                  <a:pt x="1454150" y="431800"/>
                </a:lnTo>
                <a:lnTo>
                  <a:pt x="1441450" y="190500"/>
                </a:lnTo>
                <a:lnTo>
                  <a:pt x="755650" y="0"/>
                </a:lnTo>
                <a:lnTo>
                  <a:pt x="25400" y="190500"/>
                </a:lnTo>
                <a:lnTo>
                  <a:pt x="0" y="400050"/>
                </a:ln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059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489201"/>
              </p:ext>
            </p:extLst>
          </p:nvPr>
        </p:nvGraphicFramePr>
        <p:xfrm>
          <a:off x="-2597" y="0"/>
          <a:ext cx="8102988" cy="6877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3003">
                  <a:extLst>
                    <a:ext uri="{9D8B030D-6E8A-4147-A177-3AD203B41FA5}">
                      <a16:colId xmlns:a16="http://schemas.microsoft.com/office/drawing/2014/main" val="845906498"/>
                    </a:ext>
                  </a:extLst>
                </a:gridCol>
                <a:gridCol w="1315634">
                  <a:extLst>
                    <a:ext uri="{9D8B030D-6E8A-4147-A177-3AD203B41FA5}">
                      <a16:colId xmlns:a16="http://schemas.microsoft.com/office/drawing/2014/main" val="4196270367"/>
                    </a:ext>
                  </a:extLst>
                </a:gridCol>
                <a:gridCol w="709538">
                  <a:extLst>
                    <a:ext uri="{9D8B030D-6E8A-4147-A177-3AD203B41FA5}">
                      <a16:colId xmlns:a16="http://schemas.microsoft.com/office/drawing/2014/main" val="2689396225"/>
                    </a:ext>
                  </a:extLst>
                </a:gridCol>
                <a:gridCol w="451315">
                  <a:extLst>
                    <a:ext uri="{9D8B030D-6E8A-4147-A177-3AD203B41FA5}">
                      <a16:colId xmlns:a16="http://schemas.microsoft.com/office/drawing/2014/main" val="1506231358"/>
                    </a:ext>
                  </a:extLst>
                </a:gridCol>
                <a:gridCol w="408406">
                  <a:extLst>
                    <a:ext uri="{9D8B030D-6E8A-4147-A177-3AD203B41FA5}">
                      <a16:colId xmlns:a16="http://schemas.microsoft.com/office/drawing/2014/main" val="4147006413"/>
                    </a:ext>
                  </a:extLst>
                </a:gridCol>
                <a:gridCol w="517212">
                  <a:extLst>
                    <a:ext uri="{9D8B030D-6E8A-4147-A177-3AD203B41FA5}">
                      <a16:colId xmlns:a16="http://schemas.microsoft.com/office/drawing/2014/main" val="1962090946"/>
                    </a:ext>
                  </a:extLst>
                </a:gridCol>
                <a:gridCol w="573914">
                  <a:extLst>
                    <a:ext uri="{9D8B030D-6E8A-4147-A177-3AD203B41FA5}">
                      <a16:colId xmlns:a16="http://schemas.microsoft.com/office/drawing/2014/main" val="2344062914"/>
                    </a:ext>
                  </a:extLst>
                </a:gridCol>
                <a:gridCol w="572381">
                  <a:extLst>
                    <a:ext uri="{9D8B030D-6E8A-4147-A177-3AD203B41FA5}">
                      <a16:colId xmlns:a16="http://schemas.microsoft.com/office/drawing/2014/main" val="867245980"/>
                    </a:ext>
                  </a:extLst>
                </a:gridCol>
                <a:gridCol w="1094191">
                  <a:extLst>
                    <a:ext uri="{9D8B030D-6E8A-4147-A177-3AD203B41FA5}">
                      <a16:colId xmlns:a16="http://schemas.microsoft.com/office/drawing/2014/main" val="1763075587"/>
                    </a:ext>
                  </a:extLst>
                </a:gridCol>
                <a:gridCol w="1093425">
                  <a:extLst>
                    <a:ext uri="{9D8B030D-6E8A-4147-A177-3AD203B41FA5}">
                      <a16:colId xmlns:a16="http://schemas.microsoft.com/office/drawing/2014/main" val="1543579436"/>
                    </a:ext>
                  </a:extLst>
                </a:gridCol>
                <a:gridCol w="953969">
                  <a:extLst>
                    <a:ext uri="{9D8B030D-6E8A-4147-A177-3AD203B41FA5}">
                      <a16:colId xmlns:a16="http://schemas.microsoft.com/office/drawing/2014/main" val="1067367759"/>
                    </a:ext>
                  </a:extLst>
                </a:gridCol>
              </a:tblGrid>
              <a:tr h="463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Sıra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Mahalle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Ada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Parsel 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Blok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Daire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No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Cephe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Alan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(m2)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 Cinsi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Tahmini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Bedel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Geçici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Teminat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7067435"/>
                  </a:ext>
                </a:extLst>
              </a:tr>
              <a:tr h="2241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Kazımkarabekir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13296/1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KD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Mesken(3+1)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1.200.000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40.000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23738609"/>
                  </a:ext>
                </a:extLst>
              </a:tr>
            </a:tbl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175" y="705394"/>
            <a:ext cx="5858455" cy="443810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9542"/>
            <a:ext cx="3317613" cy="4443958"/>
          </a:xfrm>
          <a:prstGeom prst="rect">
            <a:avLst/>
          </a:prstGeom>
        </p:spPr>
      </p:pic>
      <p:sp>
        <p:nvSpPr>
          <p:cNvPr id="2" name="Serbest Form 1"/>
          <p:cNvSpPr/>
          <p:nvPr/>
        </p:nvSpPr>
        <p:spPr>
          <a:xfrm>
            <a:off x="1104900" y="2711450"/>
            <a:ext cx="1390650" cy="425450"/>
          </a:xfrm>
          <a:custGeom>
            <a:avLst/>
            <a:gdLst>
              <a:gd name="connsiteX0" fmla="*/ 95250 w 1390650"/>
              <a:gd name="connsiteY0" fmla="*/ 425450 h 425450"/>
              <a:gd name="connsiteX1" fmla="*/ 673100 w 1390650"/>
              <a:gd name="connsiteY1" fmla="*/ 254000 h 425450"/>
              <a:gd name="connsiteX2" fmla="*/ 1390650 w 1390650"/>
              <a:gd name="connsiteY2" fmla="*/ 400050 h 425450"/>
              <a:gd name="connsiteX3" fmla="*/ 1377950 w 1390650"/>
              <a:gd name="connsiteY3" fmla="*/ 152400 h 425450"/>
              <a:gd name="connsiteX4" fmla="*/ 666750 w 1390650"/>
              <a:gd name="connsiteY4" fmla="*/ 0 h 425450"/>
              <a:gd name="connsiteX5" fmla="*/ 0 w 1390650"/>
              <a:gd name="connsiteY5" fmla="*/ 234950 h 425450"/>
              <a:gd name="connsiteX6" fmla="*/ 95250 w 1390650"/>
              <a:gd name="connsiteY6" fmla="*/ 425450 h 42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0650" h="425450">
                <a:moveTo>
                  <a:pt x="95250" y="425450"/>
                </a:moveTo>
                <a:lnTo>
                  <a:pt x="673100" y="254000"/>
                </a:lnTo>
                <a:lnTo>
                  <a:pt x="1390650" y="400050"/>
                </a:lnTo>
                <a:lnTo>
                  <a:pt x="1377950" y="152400"/>
                </a:lnTo>
                <a:lnTo>
                  <a:pt x="666750" y="0"/>
                </a:lnTo>
                <a:lnTo>
                  <a:pt x="0" y="234950"/>
                </a:lnTo>
                <a:lnTo>
                  <a:pt x="95250" y="425450"/>
                </a:ln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593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801115"/>
              </p:ext>
            </p:extLst>
          </p:nvPr>
        </p:nvGraphicFramePr>
        <p:xfrm>
          <a:off x="-2597" y="0"/>
          <a:ext cx="8102988" cy="6877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3003">
                  <a:extLst>
                    <a:ext uri="{9D8B030D-6E8A-4147-A177-3AD203B41FA5}">
                      <a16:colId xmlns:a16="http://schemas.microsoft.com/office/drawing/2014/main" val="845906498"/>
                    </a:ext>
                  </a:extLst>
                </a:gridCol>
                <a:gridCol w="1315634">
                  <a:extLst>
                    <a:ext uri="{9D8B030D-6E8A-4147-A177-3AD203B41FA5}">
                      <a16:colId xmlns:a16="http://schemas.microsoft.com/office/drawing/2014/main" val="4196270367"/>
                    </a:ext>
                  </a:extLst>
                </a:gridCol>
                <a:gridCol w="709538">
                  <a:extLst>
                    <a:ext uri="{9D8B030D-6E8A-4147-A177-3AD203B41FA5}">
                      <a16:colId xmlns:a16="http://schemas.microsoft.com/office/drawing/2014/main" val="2689396225"/>
                    </a:ext>
                  </a:extLst>
                </a:gridCol>
                <a:gridCol w="451315">
                  <a:extLst>
                    <a:ext uri="{9D8B030D-6E8A-4147-A177-3AD203B41FA5}">
                      <a16:colId xmlns:a16="http://schemas.microsoft.com/office/drawing/2014/main" val="1506231358"/>
                    </a:ext>
                  </a:extLst>
                </a:gridCol>
                <a:gridCol w="408406">
                  <a:extLst>
                    <a:ext uri="{9D8B030D-6E8A-4147-A177-3AD203B41FA5}">
                      <a16:colId xmlns:a16="http://schemas.microsoft.com/office/drawing/2014/main" val="4147006413"/>
                    </a:ext>
                  </a:extLst>
                </a:gridCol>
                <a:gridCol w="517212">
                  <a:extLst>
                    <a:ext uri="{9D8B030D-6E8A-4147-A177-3AD203B41FA5}">
                      <a16:colId xmlns:a16="http://schemas.microsoft.com/office/drawing/2014/main" val="1962090946"/>
                    </a:ext>
                  </a:extLst>
                </a:gridCol>
                <a:gridCol w="573914">
                  <a:extLst>
                    <a:ext uri="{9D8B030D-6E8A-4147-A177-3AD203B41FA5}">
                      <a16:colId xmlns:a16="http://schemas.microsoft.com/office/drawing/2014/main" val="2344062914"/>
                    </a:ext>
                  </a:extLst>
                </a:gridCol>
                <a:gridCol w="572381">
                  <a:extLst>
                    <a:ext uri="{9D8B030D-6E8A-4147-A177-3AD203B41FA5}">
                      <a16:colId xmlns:a16="http://schemas.microsoft.com/office/drawing/2014/main" val="867245980"/>
                    </a:ext>
                  </a:extLst>
                </a:gridCol>
                <a:gridCol w="1094191">
                  <a:extLst>
                    <a:ext uri="{9D8B030D-6E8A-4147-A177-3AD203B41FA5}">
                      <a16:colId xmlns:a16="http://schemas.microsoft.com/office/drawing/2014/main" val="1763075587"/>
                    </a:ext>
                  </a:extLst>
                </a:gridCol>
                <a:gridCol w="1093425">
                  <a:extLst>
                    <a:ext uri="{9D8B030D-6E8A-4147-A177-3AD203B41FA5}">
                      <a16:colId xmlns:a16="http://schemas.microsoft.com/office/drawing/2014/main" val="1543579436"/>
                    </a:ext>
                  </a:extLst>
                </a:gridCol>
                <a:gridCol w="953969">
                  <a:extLst>
                    <a:ext uri="{9D8B030D-6E8A-4147-A177-3AD203B41FA5}">
                      <a16:colId xmlns:a16="http://schemas.microsoft.com/office/drawing/2014/main" val="1067367759"/>
                    </a:ext>
                  </a:extLst>
                </a:gridCol>
              </a:tblGrid>
              <a:tr h="463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Sıra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Mahalle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Ada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Parsel 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Blok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Daire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No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Cephe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Alan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(m2)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 Cinsi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Tahmini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Bedel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Geçici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Teminat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7067435"/>
                  </a:ext>
                </a:extLst>
              </a:tr>
              <a:tr h="2241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Battalgazi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12751/1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Mesken(2+1)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800.000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23738609"/>
                  </a:ext>
                </a:extLst>
              </a:tr>
            </a:tbl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6" r="14331"/>
          <a:stretch/>
        </p:blipFill>
        <p:spPr>
          <a:xfrm>
            <a:off x="3419873" y="687704"/>
            <a:ext cx="5688632" cy="445579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" y="685189"/>
            <a:ext cx="3415959" cy="4458310"/>
          </a:xfrm>
          <a:prstGeom prst="rect">
            <a:avLst/>
          </a:prstGeom>
        </p:spPr>
      </p:pic>
      <p:sp>
        <p:nvSpPr>
          <p:cNvPr id="3" name="Serbest Form 2"/>
          <p:cNvSpPr/>
          <p:nvPr/>
        </p:nvSpPr>
        <p:spPr>
          <a:xfrm>
            <a:off x="1593669" y="3585754"/>
            <a:ext cx="1162594" cy="502920"/>
          </a:xfrm>
          <a:custGeom>
            <a:avLst/>
            <a:gdLst>
              <a:gd name="connsiteX0" fmla="*/ 0 w 1162594"/>
              <a:gd name="connsiteY0" fmla="*/ 0 h 502920"/>
              <a:gd name="connsiteX1" fmla="*/ 0 w 1162594"/>
              <a:gd name="connsiteY1" fmla="*/ 372292 h 502920"/>
              <a:gd name="connsiteX2" fmla="*/ 1162594 w 1162594"/>
              <a:gd name="connsiteY2" fmla="*/ 502920 h 502920"/>
              <a:gd name="connsiteX3" fmla="*/ 1129937 w 1162594"/>
              <a:gd name="connsiteY3" fmla="*/ 163286 h 502920"/>
              <a:gd name="connsiteX4" fmla="*/ 0 w 1162594"/>
              <a:gd name="connsiteY4" fmla="*/ 0 h 50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2594" h="502920">
                <a:moveTo>
                  <a:pt x="0" y="0"/>
                </a:moveTo>
                <a:lnTo>
                  <a:pt x="0" y="372292"/>
                </a:lnTo>
                <a:lnTo>
                  <a:pt x="1162594" y="502920"/>
                </a:lnTo>
                <a:lnTo>
                  <a:pt x="1129937" y="163286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101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noFill/>
        </a:ln>
      </a:spPr>
      <a:bodyPr wrap="square" lIns="91440" tIns="45720" rIns="91440" bIns="45720">
        <a:spAutoFit/>
      </a:bodyPr>
      <a:lstStyle>
        <a:defPPr algn="ctr">
          <a:defRPr sz="2000" b="1" spc="50" dirty="0" smtClean="0">
            <a:ln w="9525" cmpd="sng">
              <a:noFill/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defRPr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6299</TotalTime>
  <Words>346</Words>
  <Application>Microsoft Office PowerPoint</Application>
  <PresentationFormat>Ekran Gösterisi (16:9)</PresentationFormat>
  <Paragraphs>308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asus</dc:creator>
  <cp:lastModifiedBy>Hasan HY. YILDIZ</cp:lastModifiedBy>
  <cp:revision>385</cp:revision>
  <dcterms:created xsi:type="dcterms:W3CDTF">2017-05-26T16:53:42Z</dcterms:created>
  <dcterms:modified xsi:type="dcterms:W3CDTF">2022-07-29T08:01:15Z</dcterms:modified>
</cp:coreProperties>
</file>