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1345" r:id="rId3"/>
    <p:sldId id="1347" r:id="rId4"/>
    <p:sldId id="1348" r:id="rId5"/>
    <p:sldId id="1349" r:id="rId6"/>
    <p:sldId id="1350" r:id="rId7"/>
    <p:sldId id="1351" r:id="rId8"/>
    <p:sldId id="1353" r:id="rId9"/>
    <p:sldId id="1354" r:id="rId10"/>
    <p:sldId id="1355" r:id="rId11"/>
    <p:sldId id="879" r:id="rId12"/>
    <p:sldId id="868" r:id="rId13"/>
    <p:sldId id="875" r:id="rId14"/>
    <p:sldId id="876" r:id="rId15"/>
    <p:sldId id="877" r:id="rId16"/>
    <p:sldId id="1356" r:id="rId17"/>
    <p:sldId id="1359" r:id="rId18"/>
    <p:sldId id="1357" r:id="rId19"/>
    <p:sldId id="1358" r:id="rId20"/>
    <p:sldId id="1360" r:id="rId21"/>
    <p:sldId id="1362" r:id="rId22"/>
    <p:sldId id="1363" r:id="rId23"/>
    <p:sldId id="1364" r:id="rId24"/>
    <p:sldId id="1365" r:id="rId25"/>
    <p:sldId id="1366" r:id="rId26"/>
    <p:sldId id="1075" r:id="rId27"/>
    <p:sldId id="1076" r:id="rId28"/>
    <p:sldId id="1077" r:id="rId29"/>
    <p:sldId id="1078" r:id="rId30"/>
    <p:sldId id="1114" r:id="rId31"/>
    <p:sldId id="1115" r:id="rId32"/>
    <p:sldId id="1116" r:id="rId33"/>
    <p:sldId id="1117" r:id="rId34"/>
    <p:sldId id="1118" r:id="rId35"/>
    <p:sldId id="1119" r:id="rId36"/>
    <p:sldId id="1120" r:id="rId37"/>
    <p:sldId id="1121" r:id="rId38"/>
    <p:sldId id="1122" r:id="rId39"/>
    <p:sldId id="112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2674" autoAdjust="0"/>
  </p:normalViewPr>
  <p:slideViewPr>
    <p:cSldViewPr snapToGrid="0">
      <p:cViewPr varScale="1">
        <p:scale>
          <a:sx n="107" d="100"/>
          <a:sy n="107" d="100"/>
        </p:scale>
        <p:origin x="7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47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12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003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4772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4552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4335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6379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032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57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119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519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188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4715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314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943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840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l="5000" t="80000" r="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51F70-27E6-476F-AE77-B29A6EC56AD9}" type="datetimeFigureOut">
              <a:rPr lang="tr-TR" smtClean="0"/>
              <a:t>20.04.2023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909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04000" cy="1646302"/>
          </a:xfrm>
        </p:spPr>
        <p:txBody>
          <a:bodyPr/>
          <a:lstStyle/>
          <a:p>
            <a:r>
              <a:rPr lang="tr-TR" dirty="0" smtClean="0"/>
              <a:t>İHALE PARSELLERİ KATALOĞU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PLAN ve PROJE MÜDÜRLÜĞÜ </a:t>
            </a:r>
          </a:p>
          <a:p>
            <a:r>
              <a:rPr lang="tr-TR" dirty="0" smtClean="0"/>
              <a:t>Harita ve Taşınmaz Yönetim Şefliği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4250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72342" y="-6978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7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93" y="261963"/>
            <a:ext cx="4849279" cy="6334145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532152" y="344419"/>
          <a:ext cx="5762116" cy="1027243"/>
        </p:xfrm>
        <a:graphic>
          <a:graphicData uri="http://schemas.openxmlformats.org/drawingml/2006/table">
            <a:tbl>
              <a:tblPr firstRow="1" firstCol="1" bandRow="1"/>
              <a:tblGrid>
                <a:gridCol w="1760175">
                  <a:extLst>
                    <a:ext uri="{9D8B030D-6E8A-4147-A177-3AD203B41FA5}">
                      <a16:colId xmlns:a16="http://schemas.microsoft.com/office/drawing/2014/main" val="2869077916"/>
                    </a:ext>
                  </a:extLst>
                </a:gridCol>
                <a:gridCol w="4001941">
                  <a:extLst>
                    <a:ext uri="{9D8B030D-6E8A-4147-A177-3AD203B41FA5}">
                      <a16:colId xmlns:a16="http://schemas.microsoft.com/office/drawing/2014/main" val="2010469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ERENKÖY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88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7941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67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1003,69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76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KAT 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21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86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AÇIKLAMA</a:t>
                      </a:r>
                      <a:endParaRPr lang="tr-TR" sz="9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YÜKSEK EĞİM VAR.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29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3.900.000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172559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2" y="1488141"/>
            <a:ext cx="5762116" cy="5107967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217966" y="3684882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7941 ADA 14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3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02707" y="-77536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8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29" y="188794"/>
            <a:ext cx="4849279" cy="6649303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82318"/>
              </p:ext>
            </p:extLst>
          </p:nvPr>
        </p:nvGraphicFramePr>
        <p:xfrm>
          <a:off x="376577" y="270141"/>
          <a:ext cx="5741035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921073">
                  <a:extLst>
                    <a:ext uri="{9D8B030D-6E8A-4147-A177-3AD203B41FA5}">
                      <a16:colId xmlns:a16="http://schemas.microsoft.com/office/drawing/2014/main" val="952049161"/>
                    </a:ext>
                  </a:extLst>
                </a:gridCol>
                <a:gridCol w="3819962">
                  <a:extLst>
                    <a:ext uri="{9D8B030D-6E8A-4147-A177-3AD203B41FA5}">
                      <a16:colId xmlns:a16="http://schemas.microsoft.com/office/drawing/2014/main" val="3996310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AKKAYA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775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6770/1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53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1.029,73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08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KAT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E=0.24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31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9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2.750.000</a:t>
                      </a:r>
                      <a:r>
                        <a:rPr lang="tr-TR" sz="9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TL</a:t>
                      </a:r>
                      <a:endParaRPr lang="tr-TR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471894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7" y="1237458"/>
            <a:ext cx="5741035" cy="5600639"/>
          </a:xfrm>
          <a:prstGeom prst="rect">
            <a:avLst/>
          </a:prstGeom>
        </p:spPr>
      </p:pic>
      <p:sp>
        <p:nvSpPr>
          <p:cNvPr id="9" name="5 Sol Ok"/>
          <p:cNvSpPr/>
          <p:nvPr/>
        </p:nvSpPr>
        <p:spPr bwMode="auto">
          <a:xfrm rot="19817192">
            <a:off x="3088453" y="3514513"/>
            <a:ext cx="1437809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6770 ADA 1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219701" y="-88633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9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26" y="190942"/>
            <a:ext cx="4849279" cy="6520576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047287"/>
              </p:ext>
            </p:extLst>
          </p:nvPr>
        </p:nvGraphicFramePr>
        <p:xfrm>
          <a:off x="323525" y="268975"/>
          <a:ext cx="5741035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921073">
                  <a:extLst>
                    <a:ext uri="{9D8B030D-6E8A-4147-A177-3AD203B41FA5}">
                      <a16:colId xmlns:a16="http://schemas.microsoft.com/office/drawing/2014/main" val="952049161"/>
                    </a:ext>
                  </a:extLst>
                </a:gridCol>
                <a:gridCol w="3819962">
                  <a:extLst>
                    <a:ext uri="{9D8B030D-6E8A-4147-A177-3AD203B41FA5}">
                      <a16:colId xmlns:a16="http://schemas.microsoft.com/office/drawing/2014/main" val="3996310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ALTINOLUK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775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13193/15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53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1.215,35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08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KAT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E=0.24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31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961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3.500.000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903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5" y="1251752"/>
            <a:ext cx="5741035" cy="5459766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128706" y="3619042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13193 ADA 15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79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208914" y="-66511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10.TAŞINMAZ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43" y="261963"/>
            <a:ext cx="4849279" cy="6387412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583988"/>
              </p:ext>
            </p:extLst>
          </p:nvPr>
        </p:nvGraphicFramePr>
        <p:xfrm>
          <a:off x="218902" y="324589"/>
          <a:ext cx="5741035" cy="984940"/>
        </p:xfrm>
        <a:graphic>
          <a:graphicData uri="http://schemas.openxmlformats.org/drawingml/2006/table">
            <a:tbl>
              <a:tblPr firstRow="1" firstCol="1" bandRow="1"/>
              <a:tblGrid>
                <a:gridCol w="1921073">
                  <a:extLst>
                    <a:ext uri="{9D8B030D-6E8A-4147-A177-3AD203B41FA5}">
                      <a16:colId xmlns:a16="http://schemas.microsoft.com/office/drawing/2014/main" val="952049161"/>
                    </a:ext>
                  </a:extLst>
                </a:gridCol>
                <a:gridCol w="3819962">
                  <a:extLst>
                    <a:ext uri="{9D8B030D-6E8A-4147-A177-3AD203B41FA5}">
                      <a16:colId xmlns:a16="http://schemas.microsoft.com/office/drawing/2014/main" val="3996310553"/>
                    </a:ext>
                  </a:extLst>
                </a:gridCol>
              </a:tblGrid>
              <a:tr h="191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ALTINOLUK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775646"/>
                  </a:ext>
                </a:extLst>
              </a:tr>
              <a:tr h="158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13428/12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53254"/>
                  </a:ext>
                </a:extLst>
              </a:tr>
              <a:tr h="158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1.183,27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08638"/>
                  </a:ext>
                </a:extLst>
              </a:tr>
              <a:tr h="158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KAT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E=0.24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31487"/>
                  </a:ext>
                </a:extLst>
              </a:tr>
              <a:tr h="158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9034"/>
                  </a:ext>
                </a:extLst>
              </a:tr>
              <a:tr h="158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3.400.000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76220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2" y="1384918"/>
            <a:ext cx="5741035" cy="5264457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084621" y="3266756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13428 ADA 12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137893" y="-13244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11.TAŞINMAZ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87" y="279719"/>
            <a:ext cx="4849279" cy="6334145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922134"/>
              </p:ext>
            </p:extLst>
          </p:nvPr>
        </p:nvGraphicFramePr>
        <p:xfrm>
          <a:off x="190359" y="291565"/>
          <a:ext cx="5642269" cy="1002696"/>
        </p:xfrm>
        <a:graphic>
          <a:graphicData uri="http://schemas.openxmlformats.org/drawingml/2006/table">
            <a:tbl>
              <a:tblPr firstRow="1" firstCol="1" bandRow="1"/>
              <a:tblGrid>
                <a:gridCol w="1888024">
                  <a:extLst>
                    <a:ext uri="{9D8B030D-6E8A-4147-A177-3AD203B41FA5}">
                      <a16:colId xmlns:a16="http://schemas.microsoft.com/office/drawing/2014/main" val="952049161"/>
                    </a:ext>
                  </a:extLst>
                </a:gridCol>
                <a:gridCol w="3754245">
                  <a:extLst>
                    <a:ext uri="{9D8B030D-6E8A-4147-A177-3AD203B41FA5}">
                      <a16:colId xmlns:a16="http://schemas.microsoft.com/office/drawing/2014/main" val="3996310553"/>
                    </a:ext>
                  </a:extLst>
                </a:gridCol>
              </a:tblGrid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ALTINOLUK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775646"/>
                  </a:ext>
                </a:extLst>
              </a:tr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13428/13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53254"/>
                  </a:ext>
                </a:extLst>
              </a:tr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1.450,87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08638"/>
                  </a:ext>
                </a:extLst>
              </a:tr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KAT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E=0.24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31487"/>
                  </a:ext>
                </a:extLst>
              </a:tr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9034"/>
                  </a:ext>
                </a:extLst>
              </a:tr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MUHAMMEN BEDEL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4.200.000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92964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9" y="1384917"/>
            <a:ext cx="5644531" cy="5228947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006695" y="2929404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13428 ADA 13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46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255211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12.TAŞINMAZ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35" y="297474"/>
            <a:ext cx="4849279" cy="6343023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909120"/>
              </p:ext>
            </p:extLst>
          </p:nvPr>
        </p:nvGraphicFramePr>
        <p:xfrm>
          <a:off x="172606" y="297474"/>
          <a:ext cx="5741035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921073">
                  <a:extLst>
                    <a:ext uri="{9D8B030D-6E8A-4147-A177-3AD203B41FA5}">
                      <a16:colId xmlns:a16="http://schemas.microsoft.com/office/drawing/2014/main" val="952049161"/>
                    </a:ext>
                  </a:extLst>
                </a:gridCol>
                <a:gridCol w="3819962">
                  <a:extLst>
                    <a:ext uri="{9D8B030D-6E8A-4147-A177-3AD203B41FA5}">
                      <a16:colId xmlns:a16="http://schemas.microsoft.com/office/drawing/2014/main" val="3996310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ALTINOLUK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775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13428/14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53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1.450,91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08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KAT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E=0.24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31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9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82700" algn="l"/>
                        </a:tabLst>
                        <a:defRPr/>
                      </a:pPr>
                      <a:r>
                        <a:rPr lang="tr-TR" sz="900" b="1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4.200.000 TL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070146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2" y="1313895"/>
            <a:ext cx="5793079" cy="5326602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006695" y="2929404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13428 ADA 14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8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98453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13.TAŞINMAZ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11" y="377372"/>
            <a:ext cx="4849279" cy="6214369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398983" y="377372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176483924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1073185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HİSARCIK-BAHÇELİEVLER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61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209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40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578,26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01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0,50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201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1.750.000 TL</a:t>
                      </a:r>
                      <a:r>
                        <a:rPr lang="tr-TR" sz="9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7245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3" y="1362635"/>
            <a:ext cx="5896403" cy="5229106"/>
          </a:xfrm>
          <a:prstGeom prst="rect">
            <a:avLst/>
          </a:prstGeom>
        </p:spPr>
      </p:pic>
      <p:sp>
        <p:nvSpPr>
          <p:cNvPr id="8" name="5 Sol Ok"/>
          <p:cNvSpPr/>
          <p:nvPr/>
        </p:nvSpPr>
        <p:spPr bwMode="auto">
          <a:xfrm rot="19898216">
            <a:off x="3217966" y="3528865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209 ADA 21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21654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14.TAŞINMAZ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78" y="341862"/>
            <a:ext cx="4774649" cy="6427433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524809" y="341862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144785388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209324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796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8467 / 3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950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953,63  </a:t>
                      </a:r>
                      <a:r>
                        <a:rPr lang="tr-T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m²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185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0,40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772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3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1.600.000 TL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7912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9" y="1317811"/>
            <a:ext cx="5904100" cy="5451484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173143" y="3493353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8467 ADA 3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28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89004" y="-70166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15.TAŞINMAZ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57" y="324035"/>
            <a:ext cx="4849279" cy="6289829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461128" y="324035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34386440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3314278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066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8467 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18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544,20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80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0,40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5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7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900.000 TL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4797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8" y="1317812"/>
            <a:ext cx="5896403" cy="5296052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404531" y="3348399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8467 ADA 11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1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44619" y="72138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16.TAŞINMAZ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45" y="421761"/>
            <a:ext cx="4730262" cy="6103326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505514" y="421761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34386440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3314278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066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8467 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18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544,19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80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0,40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5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7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900.000 TL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4797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4" y="1371600"/>
            <a:ext cx="5896403" cy="5153487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448917" y="3447012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8467 ADA 12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65356" y="117231"/>
            <a:ext cx="8596668" cy="1320800"/>
          </a:xfrm>
        </p:spPr>
        <p:txBody>
          <a:bodyPr/>
          <a:lstStyle/>
          <a:p>
            <a:pPr algn="ctr"/>
            <a:r>
              <a:rPr lang="tr-TR" dirty="0" smtClean="0"/>
              <a:t>TAŞINMAZ LİSTESİ</a:t>
            </a:r>
            <a:endParaRPr lang="tr-TR" dirty="0"/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130310"/>
              </p:ext>
            </p:extLst>
          </p:nvPr>
        </p:nvGraphicFramePr>
        <p:xfrm>
          <a:off x="2883929" y="860706"/>
          <a:ext cx="5381530" cy="5208409"/>
        </p:xfrm>
        <a:graphic>
          <a:graphicData uri="http://schemas.openxmlformats.org/drawingml/2006/table">
            <a:tbl>
              <a:tblPr/>
              <a:tblGrid>
                <a:gridCol w="339200">
                  <a:extLst>
                    <a:ext uri="{9D8B030D-6E8A-4147-A177-3AD203B41FA5}">
                      <a16:colId xmlns:a16="http://schemas.microsoft.com/office/drawing/2014/main" val="1799025307"/>
                    </a:ext>
                  </a:extLst>
                </a:gridCol>
                <a:gridCol w="665354">
                  <a:extLst>
                    <a:ext uri="{9D8B030D-6E8A-4147-A177-3AD203B41FA5}">
                      <a16:colId xmlns:a16="http://schemas.microsoft.com/office/drawing/2014/main" val="4157348528"/>
                    </a:ext>
                  </a:extLst>
                </a:gridCol>
                <a:gridCol w="459876">
                  <a:extLst>
                    <a:ext uri="{9D8B030D-6E8A-4147-A177-3AD203B41FA5}">
                      <a16:colId xmlns:a16="http://schemas.microsoft.com/office/drawing/2014/main" val="2742052141"/>
                    </a:ext>
                  </a:extLst>
                </a:gridCol>
                <a:gridCol w="459876">
                  <a:extLst>
                    <a:ext uri="{9D8B030D-6E8A-4147-A177-3AD203B41FA5}">
                      <a16:colId xmlns:a16="http://schemas.microsoft.com/office/drawing/2014/main" val="3915636221"/>
                    </a:ext>
                  </a:extLst>
                </a:gridCol>
                <a:gridCol w="600122">
                  <a:extLst>
                    <a:ext uri="{9D8B030D-6E8A-4147-A177-3AD203B41FA5}">
                      <a16:colId xmlns:a16="http://schemas.microsoft.com/office/drawing/2014/main" val="3144104872"/>
                    </a:ext>
                  </a:extLst>
                </a:gridCol>
                <a:gridCol w="391383">
                  <a:extLst>
                    <a:ext uri="{9D8B030D-6E8A-4147-A177-3AD203B41FA5}">
                      <a16:colId xmlns:a16="http://schemas.microsoft.com/office/drawing/2014/main" val="4281642606"/>
                    </a:ext>
                  </a:extLst>
                </a:gridCol>
                <a:gridCol w="587075">
                  <a:extLst>
                    <a:ext uri="{9D8B030D-6E8A-4147-A177-3AD203B41FA5}">
                      <a16:colId xmlns:a16="http://schemas.microsoft.com/office/drawing/2014/main" val="283119307"/>
                    </a:ext>
                  </a:extLst>
                </a:gridCol>
                <a:gridCol w="808861">
                  <a:extLst>
                    <a:ext uri="{9D8B030D-6E8A-4147-A177-3AD203B41FA5}">
                      <a16:colId xmlns:a16="http://schemas.microsoft.com/office/drawing/2014/main" val="4107981797"/>
                    </a:ext>
                  </a:extLst>
                </a:gridCol>
                <a:gridCol w="1069783">
                  <a:extLst>
                    <a:ext uri="{9D8B030D-6E8A-4147-A177-3AD203B41FA5}">
                      <a16:colId xmlns:a16="http://schemas.microsoft.com/office/drawing/2014/main" val="3879936450"/>
                    </a:ext>
                  </a:extLst>
                </a:gridCol>
              </a:tblGrid>
              <a:tr h="2670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  <a:t>Alan (m2)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  <a:t>Emsal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  <a:t>Kat Yüks.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  <a:t>İnşaat Alanı</a:t>
                      </a:r>
                      <a:b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6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375593"/>
                  </a:ext>
                </a:extLst>
              </a:tr>
              <a:tr h="26709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Hisarcık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204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719.95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383.00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Yapılı Mesken</a:t>
                      </a:r>
                      <a:b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(B+Z+1.Kat)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517355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Becen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7893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1121.50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269.16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 ve Sayfiye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244808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Erenköy        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5848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1733.63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416.07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 ve Sayfiye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222463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Erenköy        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5003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1630.18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391.2432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 ve Sayfiye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144556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Erenköy        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5832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1001.41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240.34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 ve Sayfiye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6461221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Erenköy        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5832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1058.80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254.11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 ve Sayfiye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386282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Erenköy        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7941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1003.69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240.89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 ve Sayfiye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500055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Altınoluk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6770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1029.73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247.14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 ve Sayfiye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399450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Altınoluk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13193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1215.35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291.68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 ve Sayfiye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104832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Altınoluk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13428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1183.27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283.98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 ve Sayfiye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3134291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Altınoluk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13428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1450.87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348.21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 ve Sayfiye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829768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Altınoluk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13428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1450.91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348.22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 ve Sayfiye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630353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Hisarcık  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209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578.26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289.13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689862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Kıranardı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8467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953.63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381.45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088687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Kıranardı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8467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544.20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217.68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290126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Kıranardı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8467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544.19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217.68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198888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Kıranardı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190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557.21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417.91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729723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Kıranardı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261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481.45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192.58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951262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Kıranardı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261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481.48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192.59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74194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Kıranardı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14910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603.60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452.70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211247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Kıranardı  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14911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345.28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258.96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566505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Güzelköy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118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929.62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650.73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793561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951.01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665.71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845190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841.73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589.21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843555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772.85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541.00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261648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816.19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571.33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413640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987.31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691.12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29052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1002.47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701.73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123013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941.93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659.35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824248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917.10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641.97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64869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879.07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615.35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372194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882.69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617.88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749954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871.35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609.95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219641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937.91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656.54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268536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991.65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694.16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355004"/>
                  </a:ext>
                </a:extLst>
              </a:tr>
              <a:tr h="1335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Bağpınar  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15834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985.97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0.70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effectLst/>
                          <a:latin typeface="Times New Roman" panose="02020603050405020304" pitchFamily="18" charset="0"/>
                        </a:rPr>
                        <a:t>690.18</a:t>
                      </a:r>
                    </a:p>
                  </a:txBody>
                  <a:tcPr marL="5854" marR="5854" marT="5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Konut Arsası</a:t>
                      </a:r>
                    </a:p>
                  </a:txBody>
                  <a:tcPr marL="5854" marR="5854" marT="5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140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8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62769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17.TAŞINMAZ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473" y="501661"/>
            <a:ext cx="4849279" cy="6076692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487444" y="501661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34386440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3314278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066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190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18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557,21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80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A-3/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0,75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5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7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1.250.000 TL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4797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4" y="1488142"/>
            <a:ext cx="5897994" cy="5090211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21031267">
            <a:off x="3456004" y="3595409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190 ADA 15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98192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18.TAŞINMAZ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45" y="377372"/>
            <a:ext cx="4849279" cy="6391922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461127" y="377372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176483924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1073185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61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261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40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481,45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01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0,40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201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800.000 TL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7245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7" y="1380565"/>
            <a:ext cx="5896403" cy="5388729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404530" y="3528864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261 ADA 13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62855" y="-837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19.TAŞINMAZ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22" y="404006"/>
            <a:ext cx="4849279" cy="6209858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514393" y="404006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176483924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1073185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61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261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40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481,48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01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0,40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201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800.000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TL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7245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3" y="1362635"/>
            <a:ext cx="5896403" cy="5251229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457796" y="3555498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261 ADA 14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082539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20.TAŞINMAZ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69" y="341860"/>
            <a:ext cx="4996591" cy="6218737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33642" y="341860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34386440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3314278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066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14910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18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603,60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80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A-3/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0,75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5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7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1.200.000 TL</a:t>
                      </a:r>
                      <a:r>
                        <a:rPr lang="tr-TR" sz="9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4797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2" y="1299882"/>
            <a:ext cx="5896403" cy="5260715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083496" y="3429082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14910 ADA 8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942829" y="-8877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21.TAŞINMAZ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03" y="448323"/>
            <a:ext cx="4849279" cy="6174420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478885" y="448323"/>
          <a:ext cx="5753240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757464">
                  <a:extLst>
                    <a:ext uri="{9D8B030D-6E8A-4147-A177-3AD203B41FA5}">
                      <a16:colId xmlns:a16="http://schemas.microsoft.com/office/drawing/2014/main" val="2343864406"/>
                    </a:ext>
                  </a:extLst>
                </a:gridCol>
                <a:gridCol w="3995776">
                  <a:extLst>
                    <a:ext uri="{9D8B030D-6E8A-4147-A177-3AD203B41FA5}">
                      <a16:colId xmlns:a16="http://schemas.microsoft.com/office/drawing/2014/main" val="3314278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066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14911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18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345,28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80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A-3/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0,75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5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7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650.000 TL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4797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5" y="1461247"/>
            <a:ext cx="5753240" cy="5161496"/>
          </a:xfrm>
          <a:prstGeom prst="rect">
            <a:avLst/>
          </a:prstGeom>
        </p:spPr>
      </p:pic>
      <p:sp>
        <p:nvSpPr>
          <p:cNvPr id="8" name="5 Sol Ok"/>
          <p:cNvSpPr/>
          <p:nvPr/>
        </p:nvSpPr>
        <p:spPr bwMode="auto">
          <a:xfrm rot="19898216">
            <a:off x="3155215" y="3815413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14911 ADA 7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7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43651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22.TAŞINMAZ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50" y="217575"/>
            <a:ext cx="4849279" cy="6356412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526321" y="339239"/>
          <a:ext cx="585672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789075">
                  <a:extLst>
                    <a:ext uri="{9D8B030D-6E8A-4147-A177-3AD203B41FA5}">
                      <a16:colId xmlns:a16="http://schemas.microsoft.com/office/drawing/2014/main" val="3191839746"/>
                    </a:ext>
                  </a:extLst>
                </a:gridCol>
                <a:gridCol w="4067648">
                  <a:extLst>
                    <a:ext uri="{9D8B030D-6E8A-4147-A177-3AD203B41FA5}">
                      <a16:colId xmlns:a16="http://schemas.microsoft.com/office/drawing/2014/main" val="33151408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GÜZELKÖY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180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118 / 2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64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929,62 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275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0,70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182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798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1.200.000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TL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6444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1" y="1257168"/>
            <a:ext cx="5856723" cy="5247210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289684" y="3543576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118 ADA 2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34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076346" y="-71022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23.TAŞINMAZ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89" y="213064"/>
            <a:ext cx="4849279" cy="6533965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910861"/>
              </p:ext>
            </p:extLst>
          </p:nvPr>
        </p:nvGraphicFramePr>
        <p:xfrm>
          <a:off x="215606" y="272854"/>
          <a:ext cx="5501614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965121">
                  <a:extLst>
                    <a:ext uri="{9D8B030D-6E8A-4147-A177-3AD203B41FA5}">
                      <a16:colId xmlns:a16="http://schemas.microsoft.com/office/drawing/2014/main" val="3816449260"/>
                    </a:ext>
                  </a:extLst>
                </a:gridCol>
                <a:gridCol w="3536493">
                  <a:extLst>
                    <a:ext uri="{9D8B030D-6E8A-4147-A177-3AD203B41FA5}">
                      <a16:colId xmlns:a16="http://schemas.microsoft.com/office/drawing/2014/main" val="26268956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41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15833/6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660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951,01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671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505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82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08273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6" y="1207363"/>
            <a:ext cx="5501614" cy="5477522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086594" y="3734643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15833 ADA </a:t>
            </a:r>
            <a:r>
              <a:rPr lang="tr-TR" sz="850" dirty="0">
                <a:latin typeface="Arial" charset="0"/>
                <a:cs typeface="Arial" charset="0"/>
              </a:rPr>
              <a:t>6</a:t>
            </a:r>
            <a:r>
              <a:rPr lang="tr-TR" sz="850" dirty="0" smtClean="0">
                <a:latin typeface="Arial" charset="0"/>
                <a:cs typeface="Arial" charset="0"/>
              </a:rPr>
              <a:t>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0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185444" y="-84266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24.TAŞINMAZ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31" y="164309"/>
            <a:ext cx="4849279" cy="6556159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267793"/>
              </p:ext>
            </p:extLst>
          </p:nvPr>
        </p:nvGraphicFramePr>
        <p:xfrm>
          <a:off x="295501" y="278114"/>
          <a:ext cx="5634779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721277">
                  <a:extLst>
                    <a:ext uri="{9D8B030D-6E8A-4147-A177-3AD203B41FA5}">
                      <a16:colId xmlns:a16="http://schemas.microsoft.com/office/drawing/2014/main" val="1497076129"/>
                    </a:ext>
                  </a:extLst>
                </a:gridCol>
                <a:gridCol w="3913502">
                  <a:extLst>
                    <a:ext uri="{9D8B030D-6E8A-4147-A177-3AD203B41FA5}">
                      <a16:colId xmlns:a16="http://schemas.microsoft.com/office/drawing/2014/main" val="36937987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38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15833/7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795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841,73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86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98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594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65131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1" y="1216241"/>
            <a:ext cx="5634779" cy="5504227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2882408" y="3793844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15833 ADA 7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4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052278" y="-71022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25.TAŞINMAZ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09" y="226452"/>
            <a:ext cx="4705166" cy="6547282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557635"/>
              </p:ext>
            </p:extLst>
          </p:nvPr>
        </p:nvGraphicFramePr>
        <p:xfrm>
          <a:off x="242236" y="230962"/>
          <a:ext cx="5874479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76330">
                  <a:extLst>
                    <a:ext uri="{9D8B030D-6E8A-4147-A177-3AD203B41FA5}">
                      <a16:colId xmlns:a16="http://schemas.microsoft.com/office/drawing/2014/main" val="2888712953"/>
                    </a:ext>
                  </a:extLst>
                </a:gridCol>
                <a:gridCol w="3998149">
                  <a:extLst>
                    <a:ext uri="{9D8B030D-6E8A-4147-A177-3AD203B41FA5}">
                      <a16:colId xmlns:a16="http://schemas.microsoft.com/office/drawing/2014/main" val="2376601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310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15833/8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27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772,85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6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152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786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775.000 TL 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11063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6" y="1207363"/>
            <a:ext cx="5874479" cy="5566371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095471" y="3671047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15833 ADA </a:t>
            </a:r>
            <a:r>
              <a:rPr lang="tr-TR" sz="850" dirty="0">
                <a:latin typeface="Arial" charset="0"/>
                <a:cs typeface="Arial" charset="0"/>
              </a:rPr>
              <a:t>8</a:t>
            </a:r>
            <a:r>
              <a:rPr lang="tr-TR" sz="850" dirty="0" smtClean="0">
                <a:latin typeface="Arial" charset="0"/>
                <a:cs typeface="Arial" charset="0"/>
              </a:rPr>
              <a:t>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012327" y="-62144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26.TAŞINMAZ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79" y="289889"/>
            <a:ext cx="4593750" cy="6350608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302502"/>
              </p:ext>
            </p:extLst>
          </p:nvPr>
        </p:nvGraphicFramePr>
        <p:xfrm>
          <a:off x="251115" y="289889"/>
          <a:ext cx="5856722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979967">
                  <a:extLst>
                    <a:ext uri="{9D8B030D-6E8A-4147-A177-3AD203B41FA5}">
                      <a16:colId xmlns:a16="http://schemas.microsoft.com/office/drawing/2014/main" val="1693924696"/>
                    </a:ext>
                  </a:extLst>
                </a:gridCol>
                <a:gridCol w="3876755">
                  <a:extLst>
                    <a:ext uri="{9D8B030D-6E8A-4147-A177-3AD203B41FA5}">
                      <a16:colId xmlns:a16="http://schemas.microsoft.com/office/drawing/2014/main" val="914663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300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15833/9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596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816,19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697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030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238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815.000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44592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" y="1242874"/>
            <a:ext cx="5856722" cy="5397623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281210" y="3441382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15833 ADA 9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01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96717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1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78" y="368495"/>
            <a:ext cx="4849279" cy="6209858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532150" y="368495"/>
          <a:ext cx="5896403" cy="1173991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176483924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1073185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İBRAHİM TENNURİ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61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204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40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719,95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01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0,50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201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AÇIKLAMA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PARSEL ÜZERİNDE 383 M2 KULLANIM ALANLI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YAPI KULLANMA İZİN BELGESİNE SAHİP YAPI BULUNMAKTADIR.</a:t>
                      </a:r>
                      <a:r>
                        <a:rPr lang="tr-TR" sz="9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72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MUHAMMEN BEDEL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6.400.000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402542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0" y="1620917"/>
            <a:ext cx="5896403" cy="4957436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289683" y="3370354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204 ADA 4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031363" y="-84266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27.TAŞINMAZ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71" y="217574"/>
            <a:ext cx="4849279" cy="6436311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587423"/>
              </p:ext>
            </p:extLst>
          </p:nvPr>
        </p:nvGraphicFramePr>
        <p:xfrm>
          <a:off x="413540" y="230962"/>
          <a:ext cx="5548544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694935">
                  <a:extLst>
                    <a:ext uri="{9D8B030D-6E8A-4147-A177-3AD203B41FA5}">
                      <a16:colId xmlns:a16="http://schemas.microsoft.com/office/drawing/2014/main" val="745115717"/>
                    </a:ext>
                  </a:extLst>
                </a:gridCol>
                <a:gridCol w="3853609">
                  <a:extLst>
                    <a:ext uri="{9D8B030D-6E8A-4147-A177-3AD203B41FA5}">
                      <a16:colId xmlns:a16="http://schemas.microsoft.com/office/drawing/2014/main" val="23066577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002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15834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1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379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987,31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778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 = 0,70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837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034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985.000 TL</a:t>
                      </a:r>
                      <a:r>
                        <a:rPr lang="tr-TR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512292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0" y="1159838"/>
            <a:ext cx="5548544" cy="5455400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387742" y="3909434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15834 ADA </a:t>
            </a:r>
            <a:r>
              <a:rPr lang="tr-TR" sz="850" dirty="0">
                <a:latin typeface="Arial" charset="0"/>
                <a:cs typeface="Arial" charset="0"/>
              </a:rPr>
              <a:t>1</a:t>
            </a:r>
            <a:r>
              <a:rPr lang="tr-TR" sz="850" dirty="0" smtClean="0">
                <a:latin typeface="Arial" charset="0"/>
                <a:cs typeface="Arial" charset="0"/>
              </a:rPr>
              <a:t>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36053" y="-75389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28.TAŞINMAZ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10" y="208697"/>
            <a:ext cx="4849279" cy="6542844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407841"/>
              </p:ext>
            </p:extLst>
          </p:nvPr>
        </p:nvGraphicFramePr>
        <p:xfrm>
          <a:off x="197850" y="288596"/>
          <a:ext cx="5794577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930957">
                  <a:extLst>
                    <a:ext uri="{9D8B030D-6E8A-4147-A177-3AD203B41FA5}">
                      <a16:colId xmlns:a16="http://schemas.microsoft.com/office/drawing/2014/main" val="2189077047"/>
                    </a:ext>
                  </a:extLst>
                </a:gridCol>
                <a:gridCol w="3863620">
                  <a:extLst>
                    <a:ext uri="{9D8B030D-6E8A-4147-A177-3AD203B41FA5}">
                      <a16:colId xmlns:a16="http://schemas.microsoft.com/office/drawing/2014/main" val="9333429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525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15834/2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007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1.002,47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133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/E= 0,70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387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408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46852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0" y="1296140"/>
            <a:ext cx="5794577" cy="5455401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627439" y="4156839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15834 ADA 2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73909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29.TAŞINMAZ</a:t>
            </a:r>
            <a:endParaRPr lang="tr-TR" dirty="0"/>
          </a:p>
          <a:p>
            <a:endParaRPr lang="tr-TR" dirty="0"/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35353"/>
              </p:ext>
            </p:extLst>
          </p:nvPr>
        </p:nvGraphicFramePr>
        <p:xfrm>
          <a:off x="357732" y="379833"/>
          <a:ext cx="5812247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2017809">
                  <a:extLst>
                    <a:ext uri="{9D8B030D-6E8A-4147-A177-3AD203B41FA5}">
                      <a16:colId xmlns:a16="http://schemas.microsoft.com/office/drawing/2014/main" val="1459591877"/>
                    </a:ext>
                  </a:extLst>
                </a:gridCol>
                <a:gridCol w="3794438">
                  <a:extLst>
                    <a:ext uri="{9D8B030D-6E8A-4147-A177-3AD203B41FA5}">
                      <a16:colId xmlns:a16="http://schemas.microsoft.com/office/drawing/2014/main" val="26519261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633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15834/3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157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941,93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73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075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179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294480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62" y="315229"/>
            <a:ext cx="4849279" cy="643631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2" y="1402672"/>
            <a:ext cx="5812247" cy="5348868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259057" y="4156840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15834 ADA </a:t>
            </a:r>
            <a:r>
              <a:rPr lang="tr-TR" sz="850" dirty="0">
                <a:latin typeface="Arial" charset="0"/>
                <a:cs typeface="Arial" charset="0"/>
              </a:rPr>
              <a:t>3</a:t>
            </a:r>
            <a:r>
              <a:rPr lang="tr-TR" sz="850" dirty="0" smtClean="0">
                <a:latin typeface="Arial" charset="0"/>
                <a:cs typeface="Arial" charset="0"/>
              </a:rPr>
              <a:t>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96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73910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30.TAŞINMAZ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14" y="297474"/>
            <a:ext cx="4780181" cy="6356412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888892"/>
              </p:ext>
            </p:extLst>
          </p:nvPr>
        </p:nvGraphicFramePr>
        <p:xfrm>
          <a:off x="322135" y="368308"/>
          <a:ext cx="5759067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989309">
                  <a:extLst>
                    <a:ext uri="{9D8B030D-6E8A-4147-A177-3AD203B41FA5}">
                      <a16:colId xmlns:a16="http://schemas.microsoft.com/office/drawing/2014/main" val="4126466486"/>
                    </a:ext>
                  </a:extLst>
                </a:gridCol>
                <a:gridCol w="3769758">
                  <a:extLst>
                    <a:ext uri="{9D8B030D-6E8A-4147-A177-3AD203B41FA5}">
                      <a16:colId xmlns:a16="http://schemas.microsoft.com/office/drawing/2014/main" val="36030781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865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15834/4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460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917,10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084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10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277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49609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5" y="1331650"/>
            <a:ext cx="5759067" cy="5322236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037778" y="4232228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15834 ADA </a:t>
            </a:r>
            <a:r>
              <a:rPr lang="tr-TR" sz="850" dirty="0">
                <a:latin typeface="Arial" charset="0"/>
                <a:cs typeface="Arial" charset="0"/>
              </a:rPr>
              <a:t>4</a:t>
            </a:r>
            <a:r>
              <a:rPr lang="tr-TR" sz="850" dirty="0" smtClean="0">
                <a:latin typeface="Arial" charset="0"/>
                <a:cs typeface="Arial" charset="0"/>
              </a:rPr>
              <a:t>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18895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31.TAŞINMAZ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18" y="395128"/>
            <a:ext cx="4849279" cy="6209858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444513"/>
              </p:ext>
            </p:extLst>
          </p:nvPr>
        </p:nvGraphicFramePr>
        <p:xfrm>
          <a:off x="428666" y="395128"/>
          <a:ext cx="5785701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927999">
                  <a:extLst>
                    <a:ext uri="{9D8B030D-6E8A-4147-A177-3AD203B41FA5}">
                      <a16:colId xmlns:a16="http://schemas.microsoft.com/office/drawing/2014/main" val="2662340118"/>
                    </a:ext>
                  </a:extLst>
                </a:gridCol>
                <a:gridCol w="3857702">
                  <a:extLst>
                    <a:ext uri="{9D8B030D-6E8A-4147-A177-3AD203B41FA5}">
                      <a16:colId xmlns:a16="http://schemas.microsoft.com/office/drawing/2014/main" val="37494402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457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15834/5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71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879,07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712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650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743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294307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66" y="1376039"/>
            <a:ext cx="5785701" cy="5228947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316718" y="3610791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15834 ADA 5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659096" y="-4367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32.TAŞINMAZ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63" y="279718"/>
            <a:ext cx="4849279" cy="6454066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048367"/>
              </p:ext>
            </p:extLst>
          </p:nvPr>
        </p:nvGraphicFramePr>
        <p:xfrm>
          <a:off x="402036" y="351066"/>
          <a:ext cx="5865600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2069249">
                  <a:extLst>
                    <a:ext uri="{9D8B030D-6E8A-4147-A177-3AD203B41FA5}">
                      <a16:colId xmlns:a16="http://schemas.microsoft.com/office/drawing/2014/main" val="1144315224"/>
                    </a:ext>
                  </a:extLst>
                </a:gridCol>
                <a:gridCol w="3796351">
                  <a:extLst>
                    <a:ext uri="{9D8B030D-6E8A-4147-A177-3AD203B41FA5}">
                      <a16:colId xmlns:a16="http://schemas.microsoft.com/office/drawing/2014/main" val="42807764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686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15834/6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328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882,69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923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07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839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885.000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67638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6" y="1322773"/>
            <a:ext cx="5865600" cy="5411011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083496" y="3778705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15834 ADA </a:t>
            </a:r>
            <a:r>
              <a:rPr lang="tr-TR" sz="850" dirty="0">
                <a:latin typeface="Arial" charset="0"/>
                <a:cs typeface="Arial" charset="0"/>
              </a:rPr>
              <a:t>6</a:t>
            </a:r>
            <a:r>
              <a:rPr lang="tr-TR" sz="850" dirty="0" smtClean="0">
                <a:latin typeface="Arial" charset="0"/>
                <a:cs typeface="Arial" charset="0"/>
              </a:rPr>
              <a:t>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9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659097" y="-4367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33.TAŞINMAZ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79" y="359617"/>
            <a:ext cx="4849279" cy="6391922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550272"/>
              </p:ext>
            </p:extLst>
          </p:nvPr>
        </p:nvGraphicFramePr>
        <p:xfrm>
          <a:off x="366522" y="359617"/>
          <a:ext cx="5977255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25895">
                  <a:extLst>
                    <a:ext uri="{9D8B030D-6E8A-4147-A177-3AD203B41FA5}">
                      <a16:colId xmlns:a16="http://schemas.microsoft.com/office/drawing/2014/main" val="1473496555"/>
                    </a:ext>
                  </a:extLst>
                </a:gridCol>
                <a:gridCol w="4151360">
                  <a:extLst>
                    <a:ext uri="{9D8B030D-6E8A-4147-A177-3AD203B41FA5}">
                      <a16:colId xmlns:a16="http://schemas.microsoft.com/office/drawing/2014/main" val="3669532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032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15834/7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731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871,35 </a:t>
                      </a:r>
                      <a:r>
                        <a:rPr lang="tr-TR" sz="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080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465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321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00563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2" y="1349406"/>
            <a:ext cx="5977255" cy="5402133"/>
          </a:xfrm>
          <a:prstGeom prst="rect">
            <a:avLst/>
          </a:prstGeom>
        </p:spPr>
      </p:pic>
      <p:sp>
        <p:nvSpPr>
          <p:cNvPr id="8" name="5 Sol Ok"/>
          <p:cNvSpPr/>
          <p:nvPr/>
        </p:nvSpPr>
        <p:spPr bwMode="auto">
          <a:xfrm rot="19898216">
            <a:off x="2950330" y="3974013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15834 ADA 7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29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47277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34.TAŞINMAZ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84" y="253085"/>
            <a:ext cx="4849279" cy="6400800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523919"/>
              </p:ext>
            </p:extLst>
          </p:nvPr>
        </p:nvGraphicFramePr>
        <p:xfrm>
          <a:off x="331268" y="373924"/>
          <a:ext cx="5977255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2011923">
                  <a:extLst>
                    <a:ext uri="{9D8B030D-6E8A-4147-A177-3AD203B41FA5}">
                      <a16:colId xmlns:a16="http://schemas.microsoft.com/office/drawing/2014/main" val="3223528277"/>
                    </a:ext>
                  </a:extLst>
                </a:gridCol>
                <a:gridCol w="3965332">
                  <a:extLst>
                    <a:ext uri="{9D8B030D-6E8A-4147-A177-3AD203B41FA5}">
                      <a16:colId xmlns:a16="http://schemas.microsoft.com/office/drawing/2014/main" val="36084275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213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15834/10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82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937,91 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6027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346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046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778663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8" y="1349406"/>
            <a:ext cx="5977255" cy="5304479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2995315" y="3525416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15834 ADA 10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7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36053" y="-8878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35.TAŞINMAZ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502" y="275207"/>
            <a:ext cx="4849279" cy="6347534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971251"/>
              </p:ext>
            </p:extLst>
          </p:nvPr>
        </p:nvGraphicFramePr>
        <p:xfrm>
          <a:off x="357645" y="341592"/>
          <a:ext cx="5977255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25895">
                  <a:extLst>
                    <a:ext uri="{9D8B030D-6E8A-4147-A177-3AD203B41FA5}">
                      <a16:colId xmlns:a16="http://schemas.microsoft.com/office/drawing/2014/main" val="926058946"/>
                    </a:ext>
                  </a:extLst>
                </a:gridCol>
                <a:gridCol w="4151360">
                  <a:extLst>
                    <a:ext uri="{9D8B030D-6E8A-4147-A177-3AD203B41FA5}">
                      <a16:colId xmlns:a16="http://schemas.microsoft.com/office/drawing/2014/main" val="19389590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444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15834/11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402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991,65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68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07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699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33183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5" y="1296140"/>
            <a:ext cx="5977255" cy="5326601"/>
          </a:xfrm>
          <a:prstGeom prst="rect">
            <a:avLst/>
          </a:prstGeom>
        </p:spPr>
      </p:pic>
      <p:sp>
        <p:nvSpPr>
          <p:cNvPr id="8" name="5 Sol Ok"/>
          <p:cNvSpPr/>
          <p:nvPr/>
        </p:nvSpPr>
        <p:spPr bwMode="auto">
          <a:xfrm rot="19898216">
            <a:off x="3172272" y="3260061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15834 ADA 11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649622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36.TAŞINMAZ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68" y="270841"/>
            <a:ext cx="4735794" cy="6329779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745662"/>
              </p:ext>
            </p:extLst>
          </p:nvPr>
        </p:nvGraphicFramePr>
        <p:xfrm>
          <a:off x="419788" y="354137"/>
          <a:ext cx="5977255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2178977">
                  <a:extLst>
                    <a:ext uri="{9D8B030D-6E8A-4147-A177-3AD203B41FA5}">
                      <a16:colId xmlns:a16="http://schemas.microsoft.com/office/drawing/2014/main" val="2394709472"/>
                    </a:ext>
                  </a:extLst>
                </a:gridCol>
                <a:gridCol w="3798278">
                  <a:extLst>
                    <a:ext uri="{9D8B030D-6E8A-4147-A177-3AD203B41FA5}">
                      <a16:colId xmlns:a16="http://schemas.microsoft.com/office/drawing/2014/main" val="26813671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BAĞPINAR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007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15834/12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566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985,97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316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E=0,70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087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314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985.000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95321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8" y="1349406"/>
            <a:ext cx="5977255" cy="5251214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500747" y="3184820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15834 ADA 12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0390" y="633046"/>
            <a:ext cx="7881210" cy="4651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166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69873" y="-13245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2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56" y="279718"/>
            <a:ext cx="4789060" cy="6383045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253155"/>
              </p:ext>
            </p:extLst>
          </p:nvPr>
        </p:nvGraphicFramePr>
        <p:xfrm>
          <a:off x="513372" y="358151"/>
          <a:ext cx="5975497" cy="895547"/>
        </p:xfrm>
        <a:graphic>
          <a:graphicData uri="http://schemas.openxmlformats.org/drawingml/2006/table">
            <a:tbl>
              <a:tblPr firstRow="1" firstCol="1" bandRow="1"/>
              <a:tblGrid>
                <a:gridCol w="1825357">
                  <a:extLst>
                    <a:ext uri="{9D8B030D-6E8A-4147-A177-3AD203B41FA5}">
                      <a16:colId xmlns:a16="http://schemas.microsoft.com/office/drawing/2014/main" val="2201783518"/>
                    </a:ext>
                  </a:extLst>
                </a:gridCol>
                <a:gridCol w="4150140">
                  <a:extLst>
                    <a:ext uri="{9D8B030D-6E8A-4147-A177-3AD203B41FA5}">
                      <a16:colId xmlns:a16="http://schemas.microsoft.com/office/drawing/2014/main" val="2814039024"/>
                    </a:ext>
                  </a:extLst>
                </a:gridCol>
              </a:tblGrid>
              <a:tr h="161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BECEN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1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7893 / 13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306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1.121,50  </a:t>
                      </a:r>
                      <a:r>
                        <a:rPr lang="tr-T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m²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046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 = 0,24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870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05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4.750.000 TL</a:t>
                      </a:r>
                      <a:r>
                        <a:rPr lang="tr-TR" sz="9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622218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2" y="1313895"/>
            <a:ext cx="5975497" cy="5348868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3071661">
            <a:off x="3039107" y="4650105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7893 ADA 13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19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44613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3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48" y="270841"/>
            <a:ext cx="4849279" cy="6329779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505520" y="362522"/>
          <a:ext cx="5896402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6">
                  <a:extLst>
                    <a:ext uri="{9D8B030D-6E8A-4147-A177-3AD203B41FA5}">
                      <a16:colId xmlns:a16="http://schemas.microsoft.com/office/drawing/2014/main" val="286907791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2010469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ERENKÖY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88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5848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67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1733,63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76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KAT 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21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86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6.400.000</a:t>
                      </a:r>
                      <a:r>
                        <a:rPr lang="tr-TR" sz="9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TL</a:t>
                      </a:r>
                      <a:endParaRPr lang="tr-TR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2902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32" y="1353671"/>
            <a:ext cx="5890190" cy="5246949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379331" y="3691860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5848 ADA 11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73594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4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703" y="363985"/>
            <a:ext cx="4849279" cy="6409678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130986"/>
              </p:ext>
            </p:extLst>
          </p:nvPr>
        </p:nvGraphicFramePr>
        <p:xfrm>
          <a:off x="381231" y="363985"/>
          <a:ext cx="5896402" cy="1173991"/>
        </p:xfrm>
        <a:graphic>
          <a:graphicData uri="http://schemas.openxmlformats.org/drawingml/2006/table">
            <a:tbl>
              <a:tblPr firstRow="1" firstCol="1" bandRow="1"/>
              <a:tblGrid>
                <a:gridCol w="1801196">
                  <a:extLst>
                    <a:ext uri="{9D8B030D-6E8A-4147-A177-3AD203B41FA5}">
                      <a16:colId xmlns:a16="http://schemas.microsoft.com/office/drawing/2014/main" val="286907791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2010469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ERENKÖY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88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5003 / 2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67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1630,18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76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KAT 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21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86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AÇIKLAMA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dirty="0" smtClean="0"/>
                        <a:t>28 PARSEL NOLU KUYUDAN SU ALMA HAKKI VARDIR.(12411/7- 12412-1)( Şablon: Diğer İrtifak Hakkı)  KAYDI</a:t>
                      </a:r>
                      <a:r>
                        <a:rPr lang="tr-TR" sz="900" baseline="0" dirty="0" smtClean="0"/>
                        <a:t> BULUNMAKTADIR.</a:t>
                      </a:r>
                      <a:r>
                        <a:rPr lang="tr-TR" sz="9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29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MUHAMMEN BEDEL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5.900.000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553731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1" y="1623172"/>
            <a:ext cx="5896402" cy="5150491"/>
          </a:xfrm>
          <a:prstGeom prst="rect">
            <a:avLst/>
          </a:prstGeom>
        </p:spPr>
      </p:pic>
      <p:sp>
        <p:nvSpPr>
          <p:cNvPr id="8" name="5 Sol Ok"/>
          <p:cNvSpPr/>
          <p:nvPr/>
        </p:nvSpPr>
        <p:spPr bwMode="auto">
          <a:xfrm rot="19898216">
            <a:off x="3235896" y="3515477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5003 ADA 2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27552" y="-79392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5.TAŞINMAZ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80" y="332984"/>
            <a:ext cx="4849279" cy="6454066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452252" y="332984"/>
          <a:ext cx="5896402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6">
                  <a:extLst>
                    <a:ext uri="{9D8B030D-6E8A-4147-A177-3AD203B41FA5}">
                      <a16:colId xmlns:a16="http://schemas.microsoft.com/office/drawing/2014/main" val="286907791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2010469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ERENKÖY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88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5832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67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1001,41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76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KAT 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21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86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3.700.000 TL</a:t>
                      </a:r>
                      <a:r>
                        <a:rPr lang="tr-TR" sz="9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2902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2" y="1371600"/>
            <a:ext cx="5896402" cy="5415450"/>
          </a:xfrm>
          <a:prstGeom prst="rect">
            <a:avLst/>
          </a:prstGeom>
        </p:spPr>
      </p:pic>
      <p:sp>
        <p:nvSpPr>
          <p:cNvPr id="8" name="5 Sol Ok"/>
          <p:cNvSpPr/>
          <p:nvPr/>
        </p:nvSpPr>
        <p:spPr bwMode="auto">
          <a:xfrm rot="19898216">
            <a:off x="3262790" y="3484476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5832 ADA 15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6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09103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6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59" y="368495"/>
            <a:ext cx="4849279" cy="6285390"/>
          </a:xfrm>
          <a:prstGeom prst="rect">
            <a:avLst/>
          </a:prstGeom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541030" y="368495"/>
          <a:ext cx="5896402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6">
                  <a:extLst>
                    <a:ext uri="{9D8B030D-6E8A-4147-A177-3AD203B41FA5}">
                      <a16:colId xmlns:a16="http://schemas.microsoft.com/office/drawing/2014/main" val="286907791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2010469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ERENKÖY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88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5832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67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1058,80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76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KAT 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21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86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3.800.000 TL</a:t>
                      </a:r>
                      <a:r>
                        <a:rPr lang="tr-TR" sz="9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2902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30" y="1335741"/>
            <a:ext cx="5896402" cy="5318144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684131" y="3519988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5832 ADA 16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üzeyler">
  <a:themeElements>
    <a:clrScheme name="Yüzeyler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Yüzeyler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Yüzeyler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6927</TotalTime>
  <Words>1598</Words>
  <Application>Microsoft Office PowerPoint</Application>
  <PresentationFormat>Geniş ekran</PresentationFormat>
  <Paragraphs>847</Paragraphs>
  <Slides>39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5" baseType="lpstr">
      <vt:lpstr>Arial</vt:lpstr>
      <vt:lpstr>Calibri</vt:lpstr>
      <vt:lpstr>Times New Roman</vt:lpstr>
      <vt:lpstr>Trebuchet MS</vt:lpstr>
      <vt:lpstr>Wingdings 3</vt:lpstr>
      <vt:lpstr>Yüzeyler</vt:lpstr>
      <vt:lpstr>İHALE PARSELLERİ KATALOĞU</vt:lpstr>
      <vt:lpstr>TAŞINMAZ LİSTESİ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ve PROJE MÜDÜRLÜĞÜ</dc:title>
  <dc:creator>Vahit VS. SAHIN</dc:creator>
  <cp:lastModifiedBy>Hasan HY. YILDIZ</cp:lastModifiedBy>
  <cp:revision>512</cp:revision>
  <dcterms:created xsi:type="dcterms:W3CDTF">2021-03-23T06:54:45Z</dcterms:created>
  <dcterms:modified xsi:type="dcterms:W3CDTF">2023-04-20T08:14:13Z</dcterms:modified>
</cp:coreProperties>
</file>