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3"/>
  </p:notesMasterIdLst>
  <p:sldIdLst>
    <p:sldId id="851" r:id="rId2"/>
    <p:sldId id="850" r:id="rId3"/>
    <p:sldId id="819" r:id="rId4"/>
    <p:sldId id="820" r:id="rId5"/>
    <p:sldId id="821" r:id="rId6"/>
    <p:sldId id="822" r:id="rId7"/>
    <p:sldId id="823" r:id="rId8"/>
    <p:sldId id="824" r:id="rId9"/>
    <p:sldId id="825" r:id="rId10"/>
    <p:sldId id="826" r:id="rId11"/>
    <p:sldId id="827" r:id="rId12"/>
    <p:sldId id="828" r:id="rId13"/>
    <p:sldId id="829" r:id="rId14"/>
    <p:sldId id="830" r:id="rId15"/>
    <p:sldId id="831" r:id="rId16"/>
    <p:sldId id="832" r:id="rId17"/>
    <p:sldId id="833" r:id="rId18"/>
    <p:sldId id="834" r:id="rId19"/>
    <p:sldId id="835" r:id="rId20"/>
    <p:sldId id="836" r:id="rId21"/>
    <p:sldId id="837" r:id="rId22"/>
    <p:sldId id="838" r:id="rId23"/>
    <p:sldId id="839" r:id="rId24"/>
    <p:sldId id="840" r:id="rId25"/>
    <p:sldId id="841" r:id="rId26"/>
    <p:sldId id="842" r:id="rId27"/>
    <p:sldId id="843" r:id="rId28"/>
    <p:sldId id="844" r:id="rId29"/>
    <p:sldId id="845" r:id="rId30"/>
    <p:sldId id="846" r:id="rId31"/>
    <p:sldId id="847" r:id="rId32"/>
  </p:sldIdLst>
  <p:sldSz cx="9144000" cy="5143500" type="screen16x9"/>
  <p:notesSz cx="6858000" cy="9144000"/>
  <p:defaultTextStyle>
    <a:defPPr>
      <a:defRPr lang="tr-TR"/>
    </a:defPPr>
    <a:lvl1pPr marL="0" algn="l" defTabSz="914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0" algn="l" defTabSz="914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00" algn="l" defTabSz="914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01" algn="l" defTabSz="914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01" algn="l" defTabSz="914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02" algn="l" defTabSz="914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02" algn="l" defTabSz="914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02" algn="l" defTabSz="914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03" algn="l" defTabSz="914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D0D8E8"/>
    <a:srgbClr val="616161"/>
    <a:srgbClr val="656565"/>
    <a:srgbClr val="E3DFD7"/>
    <a:srgbClr val="EEEADE"/>
    <a:srgbClr val="00BCE4"/>
    <a:srgbClr val="00BBE4"/>
    <a:srgbClr val="6F196D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Orta Stil 2 - Vurgu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Açık Stil 2 - Vurgu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327F97BB-C833-4FB7-BDE5-3F7075034690}" styleName="Tema Uygulanmış Stil 2 - Vurgu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Stil Yok, Tablo Kılavuz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Orta Stil 2 - Vurgu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Orta Stil 2 - Vurgu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Orta Stil 2 - Vurgu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5758FB7-9AC5-4552-8A53-C91805E547FA}" styleName="Tema Uygulanmış Stil 1 - Vurgu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Tema Uygulanmış Stil 1 - Vurgu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A488322-F2BA-4B5B-9748-0D474271808F}" styleName="Orta Stil 3 - Vurgu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Orta Stil 4 - Vurgu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18" autoAdjust="0"/>
    <p:restoredTop sz="95041" autoAdjust="0"/>
  </p:normalViewPr>
  <p:slideViewPr>
    <p:cSldViewPr>
      <p:cViewPr varScale="1">
        <p:scale>
          <a:sx n="143" d="100"/>
          <a:sy n="143" d="100"/>
        </p:scale>
        <p:origin x="846" y="12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3" d="100"/>
        <a:sy n="33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D4ABF-C9FE-40E9-896F-BEE80D1F328B}" type="datetimeFigureOut">
              <a:rPr lang="tr-TR" smtClean="0"/>
              <a:pPr/>
              <a:t>3.07.2024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776BD8-935A-4076-8E35-A8F4F5683A5D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76BD8-935A-4076-8E35-A8F4F5683A5D}" type="slidenum">
              <a:rPr lang="tr-TR" smtClean="0"/>
              <a:pPr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67253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76BD8-935A-4076-8E35-A8F4F5683A5D}" type="slidenum">
              <a:rPr lang="tr-TR" smtClean="0"/>
              <a:pPr/>
              <a:t>31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79512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32A91-E560-4C91-85B5-4D41C7066D11}" type="datetimeFigureOut">
              <a:rPr lang="tr-TR" smtClean="0"/>
              <a:pPr/>
              <a:t>3.07.2024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C6828-710C-4A95-B3B5-3B0859C43B5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32A91-E560-4C91-85B5-4D41C7066D11}" type="datetimeFigureOut">
              <a:rPr lang="tr-TR" smtClean="0"/>
              <a:pPr/>
              <a:t>3.07.2024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C6828-710C-4A95-B3B5-3B0859C43B5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32A91-E560-4C91-85B5-4D41C7066D11}" type="datetimeFigureOut">
              <a:rPr lang="tr-TR" smtClean="0"/>
              <a:pPr/>
              <a:t>3.07.2024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C6828-710C-4A95-B3B5-3B0859C43B5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32A91-E560-4C91-85B5-4D41C7066D11}" type="datetimeFigureOut">
              <a:rPr lang="tr-TR" smtClean="0"/>
              <a:pPr/>
              <a:t>3.07.2024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C6828-710C-4A95-B3B5-3B0859C43B5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32A91-E560-4C91-85B5-4D41C7066D11}" type="datetimeFigureOut">
              <a:rPr lang="tr-TR" smtClean="0"/>
              <a:pPr/>
              <a:t>3.07.2024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C6828-710C-4A95-B3B5-3B0859C43B5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32A91-E560-4C91-85B5-4D41C7066D11}" type="datetimeFigureOut">
              <a:rPr lang="tr-TR" smtClean="0"/>
              <a:pPr/>
              <a:t>3.07.2024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C6828-710C-4A95-B3B5-3B0859C43B5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32A91-E560-4C91-85B5-4D41C7066D11}" type="datetimeFigureOut">
              <a:rPr lang="tr-TR" smtClean="0"/>
              <a:pPr/>
              <a:t>3.07.2024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C6828-710C-4A95-B3B5-3B0859C43B5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32A91-E560-4C91-85B5-4D41C7066D11}" type="datetimeFigureOut">
              <a:rPr lang="tr-TR" smtClean="0"/>
              <a:pPr/>
              <a:t>3.07.2024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C6828-710C-4A95-B3B5-3B0859C43B5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32A91-E560-4C91-85B5-4D41C7066D11}" type="datetimeFigureOut">
              <a:rPr lang="tr-TR" smtClean="0"/>
              <a:pPr/>
              <a:t>3.07.2024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C6828-710C-4A95-B3B5-3B0859C43B5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32A91-E560-4C91-85B5-4D41C7066D11}" type="datetimeFigureOut">
              <a:rPr lang="tr-TR" smtClean="0"/>
              <a:pPr/>
              <a:t>3.07.2024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C6828-710C-4A95-B3B5-3B0859C43B5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32A91-E560-4C91-85B5-4D41C7066D11}" type="datetimeFigureOut">
              <a:rPr lang="tr-TR" smtClean="0"/>
              <a:pPr/>
              <a:t>3.07.2024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C6828-710C-4A95-B3B5-3B0859C43B57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32A91-E560-4C91-85B5-4D41C7066D11}" type="datetimeFigureOut">
              <a:rPr lang="tr-TR" smtClean="0"/>
              <a:pPr/>
              <a:t>3.07.2024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DC6828-710C-4A95-B3B5-3B0859C43B57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39507"/>
          </a:xfrm>
        </p:spPr>
      </p:pic>
    </p:spTree>
    <p:extLst>
      <p:ext uri="{BB962C8B-B14F-4D97-AF65-F5344CB8AC3E}">
        <p14:creationId xmlns:p14="http://schemas.microsoft.com/office/powerpoint/2010/main" val="287755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>
            <p:extLst/>
          </p:nvPr>
        </p:nvGraphicFramePr>
        <p:xfrm>
          <a:off x="0" y="0"/>
          <a:ext cx="9108505" cy="915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3326">
                  <a:extLst>
                    <a:ext uri="{9D8B030D-6E8A-4147-A177-3AD203B41FA5}">
                      <a16:colId xmlns:a16="http://schemas.microsoft.com/office/drawing/2014/main" val="1892544128"/>
                    </a:ext>
                  </a:extLst>
                </a:gridCol>
                <a:gridCol w="878314">
                  <a:extLst>
                    <a:ext uri="{9D8B030D-6E8A-4147-A177-3AD203B41FA5}">
                      <a16:colId xmlns:a16="http://schemas.microsoft.com/office/drawing/2014/main" val="1298931723"/>
                    </a:ext>
                  </a:extLst>
                </a:gridCol>
                <a:gridCol w="484788">
                  <a:extLst>
                    <a:ext uri="{9D8B030D-6E8A-4147-A177-3AD203B41FA5}">
                      <a16:colId xmlns:a16="http://schemas.microsoft.com/office/drawing/2014/main" val="3403421486"/>
                    </a:ext>
                  </a:extLst>
                </a:gridCol>
                <a:gridCol w="819579">
                  <a:extLst>
                    <a:ext uri="{9D8B030D-6E8A-4147-A177-3AD203B41FA5}">
                      <a16:colId xmlns:a16="http://schemas.microsoft.com/office/drawing/2014/main" val="3988316381"/>
                    </a:ext>
                  </a:extLst>
                </a:gridCol>
                <a:gridCol w="671595">
                  <a:extLst>
                    <a:ext uri="{9D8B030D-6E8A-4147-A177-3AD203B41FA5}">
                      <a16:colId xmlns:a16="http://schemas.microsoft.com/office/drawing/2014/main" val="3447190465"/>
                    </a:ext>
                  </a:extLst>
                </a:gridCol>
                <a:gridCol w="491105">
                  <a:extLst>
                    <a:ext uri="{9D8B030D-6E8A-4147-A177-3AD203B41FA5}">
                      <a16:colId xmlns:a16="http://schemas.microsoft.com/office/drawing/2014/main" val="3249811948"/>
                    </a:ext>
                  </a:extLst>
                </a:gridCol>
                <a:gridCol w="486907">
                  <a:extLst>
                    <a:ext uri="{9D8B030D-6E8A-4147-A177-3AD203B41FA5}">
                      <a16:colId xmlns:a16="http://schemas.microsoft.com/office/drawing/2014/main" val="582050260"/>
                    </a:ext>
                  </a:extLst>
                </a:gridCol>
                <a:gridCol w="486907">
                  <a:extLst>
                    <a:ext uri="{9D8B030D-6E8A-4147-A177-3AD203B41FA5}">
                      <a16:colId xmlns:a16="http://schemas.microsoft.com/office/drawing/2014/main" val="4023262956"/>
                    </a:ext>
                  </a:extLst>
                </a:gridCol>
                <a:gridCol w="520485">
                  <a:extLst>
                    <a:ext uri="{9D8B030D-6E8A-4147-A177-3AD203B41FA5}">
                      <a16:colId xmlns:a16="http://schemas.microsoft.com/office/drawing/2014/main" val="2249702201"/>
                    </a:ext>
                  </a:extLst>
                </a:gridCol>
                <a:gridCol w="935178">
                  <a:extLst>
                    <a:ext uri="{9D8B030D-6E8A-4147-A177-3AD203B41FA5}">
                      <a16:colId xmlns:a16="http://schemas.microsoft.com/office/drawing/2014/main" val="3831683051"/>
                    </a:ext>
                  </a:extLst>
                </a:gridCol>
                <a:gridCol w="827760">
                  <a:extLst>
                    <a:ext uri="{9D8B030D-6E8A-4147-A177-3AD203B41FA5}">
                      <a16:colId xmlns:a16="http://schemas.microsoft.com/office/drawing/2014/main" val="461578916"/>
                    </a:ext>
                  </a:extLst>
                </a:gridCol>
                <a:gridCol w="1057760">
                  <a:extLst>
                    <a:ext uri="{9D8B030D-6E8A-4147-A177-3AD203B41FA5}">
                      <a16:colId xmlns:a16="http://schemas.microsoft.com/office/drawing/2014/main" val="3004627977"/>
                    </a:ext>
                  </a:extLst>
                </a:gridCol>
                <a:gridCol w="994801">
                  <a:extLst>
                    <a:ext uri="{9D8B030D-6E8A-4147-A177-3AD203B41FA5}">
                      <a16:colId xmlns:a16="http://schemas.microsoft.com/office/drawing/2014/main" val="2421745818"/>
                    </a:ext>
                  </a:extLst>
                </a:gridCol>
              </a:tblGrid>
              <a:tr h="350602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Sıra </a:t>
                      </a:r>
                      <a:b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Mahalle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Ada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Parsel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Bina Adı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Blok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Kat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Daire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Cephe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Taşınmaz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Cinsi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Alan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(m2)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Muhammen Bedel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Geçici </a:t>
                      </a:r>
                      <a:b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Teminat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7959885"/>
                  </a:ext>
                </a:extLst>
              </a:tr>
              <a:tr h="56496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Kazımkarabekir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12143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Korer Park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3.000.000</a:t>
                      </a:r>
                      <a:endParaRPr lang="tr-TR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95.000</a:t>
                      </a:r>
                      <a:endParaRPr lang="tr-TR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07020784"/>
                  </a:ext>
                </a:extLst>
              </a:tr>
            </a:tbl>
          </a:graphicData>
        </a:graphic>
      </p:graphicFrame>
      <p:pic>
        <p:nvPicPr>
          <p:cNvPr id="9" name="Resi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915568"/>
            <a:ext cx="5580112" cy="4227932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1" t="10800" r="19200" b="16400"/>
          <a:stretch/>
        </p:blipFill>
        <p:spPr>
          <a:xfrm rot="5400000">
            <a:off x="-329033" y="1244601"/>
            <a:ext cx="4221954" cy="3563888"/>
          </a:xfrm>
          <a:prstGeom prst="rect">
            <a:avLst/>
          </a:prstGeom>
        </p:spPr>
      </p:pic>
      <p:sp>
        <p:nvSpPr>
          <p:cNvPr id="5" name="Serbest Form 4"/>
          <p:cNvSpPr/>
          <p:nvPr/>
        </p:nvSpPr>
        <p:spPr>
          <a:xfrm>
            <a:off x="755650" y="3879850"/>
            <a:ext cx="1485900" cy="298450"/>
          </a:xfrm>
          <a:custGeom>
            <a:avLst/>
            <a:gdLst>
              <a:gd name="connsiteX0" fmla="*/ 82550 w 1485900"/>
              <a:gd name="connsiteY0" fmla="*/ 69850 h 298450"/>
              <a:gd name="connsiteX1" fmla="*/ 82550 w 1485900"/>
              <a:gd name="connsiteY1" fmla="*/ 69850 h 298450"/>
              <a:gd name="connsiteX2" fmla="*/ 146050 w 1485900"/>
              <a:gd name="connsiteY2" fmla="*/ 69850 h 298450"/>
              <a:gd name="connsiteX3" fmla="*/ 520700 w 1485900"/>
              <a:gd name="connsiteY3" fmla="*/ 0 h 298450"/>
              <a:gd name="connsiteX4" fmla="*/ 1485900 w 1485900"/>
              <a:gd name="connsiteY4" fmla="*/ 114300 h 298450"/>
              <a:gd name="connsiteX5" fmla="*/ 1447800 w 1485900"/>
              <a:gd name="connsiteY5" fmla="*/ 292100 h 298450"/>
              <a:gd name="connsiteX6" fmla="*/ 463550 w 1485900"/>
              <a:gd name="connsiteY6" fmla="*/ 298450 h 298450"/>
              <a:gd name="connsiteX7" fmla="*/ 0 w 1485900"/>
              <a:gd name="connsiteY7" fmla="*/ 273050 h 298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5900" h="298450">
                <a:moveTo>
                  <a:pt x="82550" y="69850"/>
                </a:moveTo>
                <a:lnTo>
                  <a:pt x="82550" y="69850"/>
                </a:lnTo>
                <a:lnTo>
                  <a:pt x="146050" y="69850"/>
                </a:lnTo>
                <a:lnTo>
                  <a:pt x="520700" y="0"/>
                </a:lnTo>
                <a:lnTo>
                  <a:pt x="1485900" y="114300"/>
                </a:lnTo>
                <a:lnTo>
                  <a:pt x="1447800" y="292100"/>
                </a:lnTo>
                <a:lnTo>
                  <a:pt x="463550" y="298450"/>
                </a:lnTo>
                <a:lnTo>
                  <a:pt x="0" y="273050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Serbest Form 5"/>
          <p:cNvSpPr/>
          <p:nvPr/>
        </p:nvSpPr>
        <p:spPr>
          <a:xfrm>
            <a:off x="800100" y="3829050"/>
            <a:ext cx="1460500" cy="412750"/>
          </a:xfrm>
          <a:custGeom>
            <a:avLst/>
            <a:gdLst>
              <a:gd name="connsiteX0" fmla="*/ 31750 w 1460500"/>
              <a:gd name="connsiteY0" fmla="*/ 127000 h 412750"/>
              <a:gd name="connsiteX1" fmla="*/ 469900 w 1460500"/>
              <a:gd name="connsiteY1" fmla="*/ 0 h 412750"/>
              <a:gd name="connsiteX2" fmla="*/ 1460500 w 1460500"/>
              <a:gd name="connsiteY2" fmla="*/ 165100 h 412750"/>
              <a:gd name="connsiteX3" fmla="*/ 1409700 w 1460500"/>
              <a:gd name="connsiteY3" fmla="*/ 349250 h 412750"/>
              <a:gd name="connsiteX4" fmla="*/ 431800 w 1460500"/>
              <a:gd name="connsiteY4" fmla="*/ 349250 h 412750"/>
              <a:gd name="connsiteX5" fmla="*/ 0 w 1460500"/>
              <a:gd name="connsiteY5" fmla="*/ 412750 h 412750"/>
              <a:gd name="connsiteX6" fmla="*/ 31750 w 1460500"/>
              <a:gd name="connsiteY6" fmla="*/ 127000 h 41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60500" h="412750">
                <a:moveTo>
                  <a:pt x="31750" y="127000"/>
                </a:moveTo>
                <a:lnTo>
                  <a:pt x="469900" y="0"/>
                </a:lnTo>
                <a:lnTo>
                  <a:pt x="1460500" y="165100"/>
                </a:lnTo>
                <a:lnTo>
                  <a:pt x="1409700" y="349250"/>
                </a:lnTo>
                <a:lnTo>
                  <a:pt x="431800" y="349250"/>
                </a:lnTo>
                <a:lnTo>
                  <a:pt x="0" y="412750"/>
                </a:lnTo>
                <a:lnTo>
                  <a:pt x="31750" y="12700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Sağ Ok 6"/>
          <p:cNvSpPr/>
          <p:nvPr/>
        </p:nvSpPr>
        <p:spPr>
          <a:xfrm rot="7059690">
            <a:off x="7079845" y="2953642"/>
            <a:ext cx="522312" cy="144016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058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615620"/>
              </p:ext>
            </p:extLst>
          </p:nvPr>
        </p:nvGraphicFramePr>
        <p:xfrm>
          <a:off x="0" y="0"/>
          <a:ext cx="9144000" cy="915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5093">
                  <a:extLst>
                    <a:ext uri="{9D8B030D-6E8A-4147-A177-3AD203B41FA5}">
                      <a16:colId xmlns:a16="http://schemas.microsoft.com/office/drawing/2014/main" val="1892544128"/>
                    </a:ext>
                  </a:extLst>
                </a:gridCol>
                <a:gridCol w="881737">
                  <a:extLst>
                    <a:ext uri="{9D8B030D-6E8A-4147-A177-3AD203B41FA5}">
                      <a16:colId xmlns:a16="http://schemas.microsoft.com/office/drawing/2014/main" val="1298931723"/>
                    </a:ext>
                  </a:extLst>
                </a:gridCol>
                <a:gridCol w="486677">
                  <a:extLst>
                    <a:ext uri="{9D8B030D-6E8A-4147-A177-3AD203B41FA5}">
                      <a16:colId xmlns:a16="http://schemas.microsoft.com/office/drawing/2014/main" val="3403421486"/>
                    </a:ext>
                  </a:extLst>
                </a:gridCol>
                <a:gridCol w="822773">
                  <a:extLst>
                    <a:ext uri="{9D8B030D-6E8A-4147-A177-3AD203B41FA5}">
                      <a16:colId xmlns:a16="http://schemas.microsoft.com/office/drawing/2014/main" val="3988316381"/>
                    </a:ext>
                  </a:extLst>
                </a:gridCol>
                <a:gridCol w="674212">
                  <a:extLst>
                    <a:ext uri="{9D8B030D-6E8A-4147-A177-3AD203B41FA5}">
                      <a16:colId xmlns:a16="http://schemas.microsoft.com/office/drawing/2014/main" val="3447190465"/>
                    </a:ext>
                  </a:extLst>
                </a:gridCol>
                <a:gridCol w="493019">
                  <a:extLst>
                    <a:ext uri="{9D8B030D-6E8A-4147-A177-3AD203B41FA5}">
                      <a16:colId xmlns:a16="http://schemas.microsoft.com/office/drawing/2014/main" val="3249811948"/>
                    </a:ext>
                  </a:extLst>
                </a:gridCol>
                <a:gridCol w="488804">
                  <a:extLst>
                    <a:ext uri="{9D8B030D-6E8A-4147-A177-3AD203B41FA5}">
                      <a16:colId xmlns:a16="http://schemas.microsoft.com/office/drawing/2014/main" val="582050260"/>
                    </a:ext>
                  </a:extLst>
                </a:gridCol>
                <a:gridCol w="488804">
                  <a:extLst>
                    <a:ext uri="{9D8B030D-6E8A-4147-A177-3AD203B41FA5}">
                      <a16:colId xmlns:a16="http://schemas.microsoft.com/office/drawing/2014/main" val="4023262956"/>
                    </a:ext>
                  </a:extLst>
                </a:gridCol>
                <a:gridCol w="522513">
                  <a:extLst>
                    <a:ext uri="{9D8B030D-6E8A-4147-A177-3AD203B41FA5}">
                      <a16:colId xmlns:a16="http://schemas.microsoft.com/office/drawing/2014/main" val="2249702201"/>
                    </a:ext>
                  </a:extLst>
                </a:gridCol>
                <a:gridCol w="938822">
                  <a:extLst>
                    <a:ext uri="{9D8B030D-6E8A-4147-A177-3AD203B41FA5}">
                      <a16:colId xmlns:a16="http://schemas.microsoft.com/office/drawing/2014/main" val="3831683051"/>
                    </a:ext>
                  </a:extLst>
                </a:gridCol>
                <a:gridCol w="830986">
                  <a:extLst>
                    <a:ext uri="{9D8B030D-6E8A-4147-A177-3AD203B41FA5}">
                      <a16:colId xmlns:a16="http://schemas.microsoft.com/office/drawing/2014/main" val="461578916"/>
                    </a:ext>
                  </a:extLst>
                </a:gridCol>
                <a:gridCol w="1061882">
                  <a:extLst>
                    <a:ext uri="{9D8B030D-6E8A-4147-A177-3AD203B41FA5}">
                      <a16:colId xmlns:a16="http://schemas.microsoft.com/office/drawing/2014/main" val="3004627977"/>
                    </a:ext>
                  </a:extLst>
                </a:gridCol>
                <a:gridCol w="998678">
                  <a:extLst>
                    <a:ext uri="{9D8B030D-6E8A-4147-A177-3AD203B41FA5}">
                      <a16:colId xmlns:a16="http://schemas.microsoft.com/office/drawing/2014/main" val="2421745818"/>
                    </a:ext>
                  </a:extLst>
                </a:gridCol>
              </a:tblGrid>
              <a:tr h="350602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Sıra </a:t>
                      </a:r>
                      <a:b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Mahalle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Ada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Parsel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Bina Adı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Blok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Kat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Daire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Cephe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Taşınmaz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Cinsi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Alan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(m2)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Muhammen Bedel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Geçici </a:t>
                      </a:r>
                      <a:b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Teminat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7959885"/>
                  </a:ext>
                </a:extLst>
              </a:tr>
              <a:tr h="56496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Kazımkarabekir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12143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Korer Park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38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3.100.000</a:t>
                      </a:r>
                      <a:endParaRPr lang="tr-TR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95.000</a:t>
                      </a:r>
                      <a:endParaRPr lang="tr-TR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07020784"/>
                  </a:ext>
                </a:extLst>
              </a:tr>
            </a:tbl>
          </a:graphicData>
        </a:graphic>
      </p:graphicFrame>
      <p:pic>
        <p:nvPicPr>
          <p:cNvPr id="9" name="Resi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915568"/>
            <a:ext cx="5580112" cy="4227932"/>
          </a:xfrm>
          <a:prstGeom prst="rect">
            <a:avLst/>
          </a:prstGeom>
        </p:spPr>
      </p:pic>
      <p:sp>
        <p:nvSpPr>
          <p:cNvPr id="3" name="Serbest Form 2"/>
          <p:cNvSpPr/>
          <p:nvPr/>
        </p:nvSpPr>
        <p:spPr>
          <a:xfrm>
            <a:off x="1047750" y="1936750"/>
            <a:ext cx="355600" cy="209550"/>
          </a:xfrm>
          <a:custGeom>
            <a:avLst/>
            <a:gdLst>
              <a:gd name="connsiteX0" fmla="*/ 0 w 355600"/>
              <a:gd name="connsiteY0" fmla="*/ 209550 h 209550"/>
              <a:gd name="connsiteX1" fmla="*/ 0 w 355600"/>
              <a:gd name="connsiteY1" fmla="*/ 209550 h 209550"/>
              <a:gd name="connsiteX2" fmla="*/ 355600 w 355600"/>
              <a:gd name="connsiteY2" fmla="*/ 0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5600" h="209550">
                <a:moveTo>
                  <a:pt x="0" y="209550"/>
                </a:moveTo>
                <a:lnTo>
                  <a:pt x="0" y="209550"/>
                </a:lnTo>
                <a:lnTo>
                  <a:pt x="355600" y="0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1"/>
          <a:stretch/>
        </p:blipFill>
        <p:spPr>
          <a:xfrm>
            <a:off x="4746" y="915567"/>
            <a:ext cx="3559141" cy="4227933"/>
          </a:xfrm>
          <a:prstGeom prst="rect">
            <a:avLst/>
          </a:prstGeom>
        </p:spPr>
      </p:pic>
      <p:sp>
        <p:nvSpPr>
          <p:cNvPr id="7" name="Serbest Form 6"/>
          <p:cNvSpPr/>
          <p:nvPr/>
        </p:nvSpPr>
        <p:spPr>
          <a:xfrm>
            <a:off x="1338943" y="1851670"/>
            <a:ext cx="1234440" cy="627018"/>
          </a:xfrm>
          <a:custGeom>
            <a:avLst/>
            <a:gdLst>
              <a:gd name="connsiteX0" fmla="*/ 1234440 w 1234440"/>
              <a:gd name="connsiteY0" fmla="*/ 515983 h 627018"/>
              <a:gd name="connsiteX1" fmla="*/ 633548 w 1234440"/>
              <a:gd name="connsiteY1" fmla="*/ 202475 h 627018"/>
              <a:gd name="connsiteX2" fmla="*/ 587828 w 1234440"/>
              <a:gd name="connsiteY2" fmla="*/ 267789 h 627018"/>
              <a:gd name="connsiteX3" fmla="*/ 450668 w 1234440"/>
              <a:gd name="connsiteY3" fmla="*/ 202475 h 627018"/>
              <a:gd name="connsiteX4" fmla="*/ 0 w 1234440"/>
              <a:gd name="connsiteY4" fmla="*/ 627018 h 627018"/>
              <a:gd name="connsiteX5" fmla="*/ 32657 w 1234440"/>
              <a:gd name="connsiteY5" fmla="*/ 444138 h 627018"/>
              <a:gd name="connsiteX6" fmla="*/ 483326 w 1234440"/>
              <a:gd name="connsiteY6" fmla="*/ 0 h 627018"/>
              <a:gd name="connsiteX7" fmla="*/ 613954 w 1234440"/>
              <a:gd name="connsiteY7" fmla="*/ 78378 h 627018"/>
              <a:gd name="connsiteX8" fmla="*/ 646611 w 1234440"/>
              <a:gd name="connsiteY8" fmla="*/ 45720 h 627018"/>
              <a:gd name="connsiteX9" fmla="*/ 1234440 w 1234440"/>
              <a:gd name="connsiteY9" fmla="*/ 339635 h 627018"/>
              <a:gd name="connsiteX10" fmla="*/ 1234440 w 1234440"/>
              <a:gd name="connsiteY10" fmla="*/ 515983 h 627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34440" h="627018">
                <a:moveTo>
                  <a:pt x="1234440" y="515983"/>
                </a:moveTo>
                <a:lnTo>
                  <a:pt x="633548" y="202475"/>
                </a:lnTo>
                <a:lnTo>
                  <a:pt x="587828" y="267789"/>
                </a:lnTo>
                <a:lnTo>
                  <a:pt x="450668" y="202475"/>
                </a:lnTo>
                <a:lnTo>
                  <a:pt x="0" y="627018"/>
                </a:lnTo>
                <a:lnTo>
                  <a:pt x="32657" y="444138"/>
                </a:lnTo>
                <a:lnTo>
                  <a:pt x="483326" y="0"/>
                </a:lnTo>
                <a:lnTo>
                  <a:pt x="613954" y="78378"/>
                </a:lnTo>
                <a:lnTo>
                  <a:pt x="646611" y="45720"/>
                </a:lnTo>
                <a:lnTo>
                  <a:pt x="1234440" y="339635"/>
                </a:lnTo>
                <a:lnTo>
                  <a:pt x="1234440" y="515983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0" name="Sağ Ok 9"/>
          <p:cNvSpPr/>
          <p:nvPr/>
        </p:nvSpPr>
        <p:spPr>
          <a:xfrm rot="7059690">
            <a:off x="6872127" y="2836486"/>
            <a:ext cx="522312" cy="144016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321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6154392"/>
              </p:ext>
            </p:extLst>
          </p:nvPr>
        </p:nvGraphicFramePr>
        <p:xfrm>
          <a:off x="0" y="0"/>
          <a:ext cx="9144000" cy="915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5093">
                  <a:extLst>
                    <a:ext uri="{9D8B030D-6E8A-4147-A177-3AD203B41FA5}">
                      <a16:colId xmlns:a16="http://schemas.microsoft.com/office/drawing/2014/main" val="1892544128"/>
                    </a:ext>
                  </a:extLst>
                </a:gridCol>
                <a:gridCol w="881737">
                  <a:extLst>
                    <a:ext uri="{9D8B030D-6E8A-4147-A177-3AD203B41FA5}">
                      <a16:colId xmlns:a16="http://schemas.microsoft.com/office/drawing/2014/main" val="1298931723"/>
                    </a:ext>
                  </a:extLst>
                </a:gridCol>
                <a:gridCol w="486677">
                  <a:extLst>
                    <a:ext uri="{9D8B030D-6E8A-4147-A177-3AD203B41FA5}">
                      <a16:colId xmlns:a16="http://schemas.microsoft.com/office/drawing/2014/main" val="3403421486"/>
                    </a:ext>
                  </a:extLst>
                </a:gridCol>
                <a:gridCol w="822773">
                  <a:extLst>
                    <a:ext uri="{9D8B030D-6E8A-4147-A177-3AD203B41FA5}">
                      <a16:colId xmlns:a16="http://schemas.microsoft.com/office/drawing/2014/main" val="3988316381"/>
                    </a:ext>
                  </a:extLst>
                </a:gridCol>
                <a:gridCol w="674212">
                  <a:extLst>
                    <a:ext uri="{9D8B030D-6E8A-4147-A177-3AD203B41FA5}">
                      <a16:colId xmlns:a16="http://schemas.microsoft.com/office/drawing/2014/main" val="3447190465"/>
                    </a:ext>
                  </a:extLst>
                </a:gridCol>
                <a:gridCol w="493019">
                  <a:extLst>
                    <a:ext uri="{9D8B030D-6E8A-4147-A177-3AD203B41FA5}">
                      <a16:colId xmlns:a16="http://schemas.microsoft.com/office/drawing/2014/main" val="3249811948"/>
                    </a:ext>
                  </a:extLst>
                </a:gridCol>
                <a:gridCol w="488804">
                  <a:extLst>
                    <a:ext uri="{9D8B030D-6E8A-4147-A177-3AD203B41FA5}">
                      <a16:colId xmlns:a16="http://schemas.microsoft.com/office/drawing/2014/main" val="582050260"/>
                    </a:ext>
                  </a:extLst>
                </a:gridCol>
                <a:gridCol w="488804">
                  <a:extLst>
                    <a:ext uri="{9D8B030D-6E8A-4147-A177-3AD203B41FA5}">
                      <a16:colId xmlns:a16="http://schemas.microsoft.com/office/drawing/2014/main" val="4023262956"/>
                    </a:ext>
                  </a:extLst>
                </a:gridCol>
                <a:gridCol w="522513">
                  <a:extLst>
                    <a:ext uri="{9D8B030D-6E8A-4147-A177-3AD203B41FA5}">
                      <a16:colId xmlns:a16="http://schemas.microsoft.com/office/drawing/2014/main" val="2249702201"/>
                    </a:ext>
                  </a:extLst>
                </a:gridCol>
                <a:gridCol w="938822">
                  <a:extLst>
                    <a:ext uri="{9D8B030D-6E8A-4147-A177-3AD203B41FA5}">
                      <a16:colId xmlns:a16="http://schemas.microsoft.com/office/drawing/2014/main" val="3831683051"/>
                    </a:ext>
                  </a:extLst>
                </a:gridCol>
                <a:gridCol w="830986">
                  <a:extLst>
                    <a:ext uri="{9D8B030D-6E8A-4147-A177-3AD203B41FA5}">
                      <a16:colId xmlns:a16="http://schemas.microsoft.com/office/drawing/2014/main" val="461578916"/>
                    </a:ext>
                  </a:extLst>
                </a:gridCol>
                <a:gridCol w="1061882">
                  <a:extLst>
                    <a:ext uri="{9D8B030D-6E8A-4147-A177-3AD203B41FA5}">
                      <a16:colId xmlns:a16="http://schemas.microsoft.com/office/drawing/2014/main" val="3004627977"/>
                    </a:ext>
                  </a:extLst>
                </a:gridCol>
                <a:gridCol w="998678">
                  <a:extLst>
                    <a:ext uri="{9D8B030D-6E8A-4147-A177-3AD203B41FA5}">
                      <a16:colId xmlns:a16="http://schemas.microsoft.com/office/drawing/2014/main" val="2421745818"/>
                    </a:ext>
                  </a:extLst>
                </a:gridCol>
              </a:tblGrid>
              <a:tr h="350602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Sıra </a:t>
                      </a:r>
                      <a:b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Mahalle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Ada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Parsel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Bina Adı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Blok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Kat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Daire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Cephe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Taşınmaz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Cinsi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Alan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(m2)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Muhammen Bedel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Geçici </a:t>
                      </a:r>
                      <a:b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Teminat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7959885"/>
                  </a:ext>
                </a:extLst>
              </a:tr>
              <a:tr h="56496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Kazımkarabekir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12143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Korer Park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3.100.000</a:t>
                      </a:r>
                      <a:endParaRPr lang="tr-TR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95.000</a:t>
                      </a:r>
                      <a:endParaRPr lang="tr-TR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07020784"/>
                  </a:ext>
                </a:extLst>
              </a:tr>
            </a:tbl>
          </a:graphicData>
        </a:graphic>
      </p:graphicFrame>
      <p:pic>
        <p:nvPicPr>
          <p:cNvPr id="9" name="Resi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915568"/>
            <a:ext cx="5580112" cy="4227932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4" t="8000" r="12667" b="15001"/>
          <a:stretch/>
        </p:blipFill>
        <p:spPr>
          <a:xfrm>
            <a:off x="27434" y="915569"/>
            <a:ext cx="3536454" cy="4227932"/>
          </a:xfrm>
          <a:prstGeom prst="rect">
            <a:avLst/>
          </a:prstGeom>
        </p:spPr>
      </p:pic>
      <p:sp>
        <p:nvSpPr>
          <p:cNvPr id="5" name="Serbest Form 4"/>
          <p:cNvSpPr/>
          <p:nvPr/>
        </p:nvSpPr>
        <p:spPr>
          <a:xfrm>
            <a:off x="1187624" y="1779662"/>
            <a:ext cx="1435100" cy="609600"/>
          </a:xfrm>
          <a:custGeom>
            <a:avLst/>
            <a:gdLst>
              <a:gd name="connsiteX0" fmla="*/ 25400 w 1435100"/>
              <a:gd name="connsiteY0" fmla="*/ 425450 h 609600"/>
              <a:gd name="connsiteX1" fmla="*/ 25400 w 1435100"/>
              <a:gd name="connsiteY1" fmla="*/ 425450 h 609600"/>
              <a:gd name="connsiteX2" fmla="*/ 82550 w 1435100"/>
              <a:gd name="connsiteY2" fmla="*/ 419100 h 609600"/>
              <a:gd name="connsiteX3" fmla="*/ 711200 w 1435100"/>
              <a:gd name="connsiteY3" fmla="*/ 241300 h 609600"/>
              <a:gd name="connsiteX4" fmla="*/ 914400 w 1435100"/>
              <a:gd name="connsiteY4" fmla="*/ 273050 h 609600"/>
              <a:gd name="connsiteX5" fmla="*/ 1435100 w 1435100"/>
              <a:gd name="connsiteY5" fmla="*/ 609600 h 609600"/>
              <a:gd name="connsiteX6" fmla="*/ 1422400 w 1435100"/>
              <a:gd name="connsiteY6" fmla="*/ 552450 h 609600"/>
              <a:gd name="connsiteX7" fmla="*/ 1428750 w 1435100"/>
              <a:gd name="connsiteY7" fmla="*/ 425450 h 609600"/>
              <a:gd name="connsiteX8" fmla="*/ 889000 w 1435100"/>
              <a:gd name="connsiteY8" fmla="*/ 0 h 609600"/>
              <a:gd name="connsiteX9" fmla="*/ 0 w 1435100"/>
              <a:gd name="connsiteY9" fmla="*/ 234950 h 609600"/>
              <a:gd name="connsiteX10" fmla="*/ 25400 w 1435100"/>
              <a:gd name="connsiteY10" fmla="*/ 42545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35100" h="609600">
                <a:moveTo>
                  <a:pt x="25400" y="425450"/>
                </a:moveTo>
                <a:lnTo>
                  <a:pt x="25400" y="425450"/>
                </a:lnTo>
                <a:lnTo>
                  <a:pt x="82550" y="419100"/>
                </a:lnTo>
                <a:lnTo>
                  <a:pt x="711200" y="241300"/>
                </a:lnTo>
                <a:lnTo>
                  <a:pt x="914400" y="273050"/>
                </a:lnTo>
                <a:lnTo>
                  <a:pt x="1435100" y="609600"/>
                </a:lnTo>
                <a:lnTo>
                  <a:pt x="1422400" y="552450"/>
                </a:lnTo>
                <a:lnTo>
                  <a:pt x="1428750" y="425450"/>
                </a:lnTo>
                <a:lnTo>
                  <a:pt x="889000" y="0"/>
                </a:lnTo>
                <a:lnTo>
                  <a:pt x="0" y="234950"/>
                </a:lnTo>
                <a:lnTo>
                  <a:pt x="25400" y="42545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6" name="Sağ Ok 5"/>
          <p:cNvSpPr/>
          <p:nvPr/>
        </p:nvSpPr>
        <p:spPr>
          <a:xfrm rot="7059690">
            <a:off x="6872127" y="2836486"/>
            <a:ext cx="522312" cy="144016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88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6646651"/>
              </p:ext>
            </p:extLst>
          </p:nvPr>
        </p:nvGraphicFramePr>
        <p:xfrm>
          <a:off x="0" y="0"/>
          <a:ext cx="9144000" cy="915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5093">
                  <a:extLst>
                    <a:ext uri="{9D8B030D-6E8A-4147-A177-3AD203B41FA5}">
                      <a16:colId xmlns:a16="http://schemas.microsoft.com/office/drawing/2014/main" val="1892544128"/>
                    </a:ext>
                  </a:extLst>
                </a:gridCol>
                <a:gridCol w="881737">
                  <a:extLst>
                    <a:ext uri="{9D8B030D-6E8A-4147-A177-3AD203B41FA5}">
                      <a16:colId xmlns:a16="http://schemas.microsoft.com/office/drawing/2014/main" val="1298931723"/>
                    </a:ext>
                  </a:extLst>
                </a:gridCol>
                <a:gridCol w="486677">
                  <a:extLst>
                    <a:ext uri="{9D8B030D-6E8A-4147-A177-3AD203B41FA5}">
                      <a16:colId xmlns:a16="http://schemas.microsoft.com/office/drawing/2014/main" val="3403421486"/>
                    </a:ext>
                  </a:extLst>
                </a:gridCol>
                <a:gridCol w="822773">
                  <a:extLst>
                    <a:ext uri="{9D8B030D-6E8A-4147-A177-3AD203B41FA5}">
                      <a16:colId xmlns:a16="http://schemas.microsoft.com/office/drawing/2014/main" val="3988316381"/>
                    </a:ext>
                  </a:extLst>
                </a:gridCol>
                <a:gridCol w="674212">
                  <a:extLst>
                    <a:ext uri="{9D8B030D-6E8A-4147-A177-3AD203B41FA5}">
                      <a16:colId xmlns:a16="http://schemas.microsoft.com/office/drawing/2014/main" val="3447190465"/>
                    </a:ext>
                  </a:extLst>
                </a:gridCol>
                <a:gridCol w="493019">
                  <a:extLst>
                    <a:ext uri="{9D8B030D-6E8A-4147-A177-3AD203B41FA5}">
                      <a16:colId xmlns:a16="http://schemas.microsoft.com/office/drawing/2014/main" val="3249811948"/>
                    </a:ext>
                  </a:extLst>
                </a:gridCol>
                <a:gridCol w="488804">
                  <a:extLst>
                    <a:ext uri="{9D8B030D-6E8A-4147-A177-3AD203B41FA5}">
                      <a16:colId xmlns:a16="http://schemas.microsoft.com/office/drawing/2014/main" val="582050260"/>
                    </a:ext>
                  </a:extLst>
                </a:gridCol>
                <a:gridCol w="488804">
                  <a:extLst>
                    <a:ext uri="{9D8B030D-6E8A-4147-A177-3AD203B41FA5}">
                      <a16:colId xmlns:a16="http://schemas.microsoft.com/office/drawing/2014/main" val="4023262956"/>
                    </a:ext>
                  </a:extLst>
                </a:gridCol>
                <a:gridCol w="522513">
                  <a:extLst>
                    <a:ext uri="{9D8B030D-6E8A-4147-A177-3AD203B41FA5}">
                      <a16:colId xmlns:a16="http://schemas.microsoft.com/office/drawing/2014/main" val="2249702201"/>
                    </a:ext>
                  </a:extLst>
                </a:gridCol>
                <a:gridCol w="938822">
                  <a:extLst>
                    <a:ext uri="{9D8B030D-6E8A-4147-A177-3AD203B41FA5}">
                      <a16:colId xmlns:a16="http://schemas.microsoft.com/office/drawing/2014/main" val="3831683051"/>
                    </a:ext>
                  </a:extLst>
                </a:gridCol>
                <a:gridCol w="830986">
                  <a:extLst>
                    <a:ext uri="{9D8B030D-6E8A-4147-A177-3AD203B41FA5}">
                      <a16:colId xmlns:a16="http://schemas.microsoft.com/office/drawing/2014/main" val="461578916"/>
                    </a:ext>
                  </a:extLst>
                </a:gridCol>
                <a:gridCol w="1061882">
                  <a:extLst>
                    <a:ext uri="{9D8B030D-6E8A-4147-A177-3AD203B41FA5}">
                      <a16:colId xmlns:a16="http://schemas.microsoft.com/office/drawing/2014/main" val="3004627977"/>
                    </a:ext>
                  </a:extLst>
                </a:gridCol>
                <a:gridCol w="998678">
                  <a:extLst>
                    <a:ext uri="{9D8B030D-6E8A-4147-A177-3AD203B41FA5}">
                      <a16:colId xmlns:a16="http://schemas.microsoft.com/office/drawing/2014/main" val="2421745818"/>
                    </a:ext>
                  </a:extLst>
                </a:gridCol>
              </a:tblGrid>
              <a:tr h="350602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Sıra </a:t>
                      </a:r>
                      <a:b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Mahalle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Ada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Parsel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Bina Adı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Blok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Kat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Daire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Cephe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Taşınmaz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Cinsi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Alan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(m2)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Muhammen Bedel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Geçici </a:t>
                      </a:r>
                      <a:b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Teminat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7959885"/>
                  </a:ext>
                </a:extLst>
              </a:tr>
              <a:tr h="56496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Kazımkarabekir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13296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Sungur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A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3.100.000</a:t>
                      </a:r>
                      <a:endParaRPr lang="tr-TR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95.000</a:t>
                      </a:r>
                      <a:endParaRPr lang="tr-TR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07020784"/>
                  </a:ext>
                </a:extLst>
              </a:tr>
            </a:tbl>
          </a:graphicData>
        </a:graphic>
      </p:graphicFrame>
      <p:pic>
        <p:nvPicPr>
          <p:cNvPr id="9" name="Resi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898853"/>
            <a:ext cx="5580112" cy="4244647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7" t="10800" r="5200" b="15000"/>
          <a:stretch/>
        </p:blipFill>
        <p:spPr>
          <a:xfrm>
            <a:off x="0" y="915568"/>
            <a:ext cx="3563888" cy="4201830"/>
          </a:xfrm>
          <a:prstGeom prst="rect">
            <a:avLst/>
          </a:prstGeom>
        </p:spPr>
      </p:pic>
      <p:sp>
        <p:nvSpPr>
          <p:cNvPr id="3" name="Serbest Form 2"/>
          <p:cNvSpPr/>
          <p:nvPr/>
        </p:nvSpPr>
        <p:spPr>
          <a:xfrm>
            <a:off x="899592" y="2752958"/>
            <a:ext cx="1454150" cy="527050"/>
          </a:xfrm>
          <a:custGeom>
            <a:avLst/>
            <a:gdLst>
              <a:gd name="connsiteX0" fmla="*/ 63500 w 1454150"/>
              <a:gd name="connsiteY0" fmla="*/ 387350 h 527050"/>
              <a:gd name="connsiteX1" fmla="*/ 850900 w 1454150"/>
              <a:gd name="connsiteY1" fmla="*/ 273050 h 527050"/>
              <a:gd name="connsiteX2" fmla="*/ 1454150 w 1454150"/>
              <a:gd name="connsiteY2" fmla="*/ 527050 h 527050"/>
              <a:gd name="connsiteX3" fmla="*/ 1454150 w 1454150"/>
              <a:gd name="connsiteY3" fmla="*/ 292100 h 527050"/>
              <a:gd name="connsiteX4" fmla="*/ 869950 w 1454150"/>
              <a:gd name="connsiteY4" fmla="*/ 0 h 527050"/>
              <a:gd name="connsiteX5" fmla="*/ 0 w 1454150"/>
              <a:gd name="connsiteY5" fmla="*/ 177800 h 527050"/>
              <a:gd name="connsiteX6" fmla="*/ 12700 w 1454150"/>
              <a:gd name="connsiteY6" fmla="*/ 393700 h 527050"/>
              <a:gd name="connsiteX7" fmla="*/ 63500 w 1454150"/>
              <a:gd name="connsiteY7" fmla="*/ 387350 h 52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54150" h="527050">
                <a:moveTo>
                  <a:pt x="63500" y="387350"/>
                </a:moveTo>
                <a:lnTo>
                  <a:pt x="850900" y="273050"/>
                </a:lnTo>
                <a:lnTo>
                  <a:pt x="1454150" y="527050"/>
                </a:lnTo>
                <a:lnTo>
                  <a:pt x="1454150" y="292100"/>
                </a:lnTo>
                <a:lnTo>
                  <a:pt x="869950" y="0"/>
                </a:lnTo>
                <a:lnTo>
                  <a:pt x="0" y="177800"/>
                </a:lnTo>
                <a:lnTo>
                  <a:pt x="12700" y="393700"/>
                </a:lnTo>
                <a:lnTo>
                  <a:pt x="63500" y="38735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6" name="Sağ Ok 5"/>
          <p:cNvSpPr/>
          <p:nvPr/>
        </p:nvSpPr>
        <p:spPr>
          <a:xfrm rot="7059690">
            <a:off x="7304175" y="3772591"/>
            <a:ext cx="522312" cy="144016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007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0399912"/>
              </p:ext>
            </p:extLst>
          </p:nvPr>
        </p:nvGraphicFramePr>
        <p:xfrm>
          <a:off x="0" y="0"/>
          <a:ext cx="9144000" cy="915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5093">
                  <a:extLst>
                    <a:ext uri="{9D8B030D-6E8A-4147-A177-3AD203B41FA5}">
                      <a16:colId xmlns:a16="http://schemas.microsoft.com/office/drawing/2014/main" val="1892544128"/>
                    </a:ext>
                  </a:extLst>
                </a:gridCol>
                <a:gridCol w="881737">
                  <a:extLst>
                    <a:ext uri="{9D8B030D-6E8A-4147-A177-3AD203B41FA5}">
                      <a16:colId xmlns:a16="http://schemas.microsoft.com/office/drawing/2014/main" val="1298931723"/>
                    </a:ext>
                  </a:extLst>
                </a:gridCol>
                <a:gridCol w="486677">
                  <a:extLst>
                    <a:ext uri="{9D8B030D-6E8A-4147-A177-3AD203B41FA5}">
                      <a16:colId xmlns:a16="http://schemas.microsoft.com/office/drawing/2014/main" val="3403421486"/>
                    </a:ext>
                  </a:extLst>
                </a:gridCol>
                <a:gridCol w="822773">
                  <a:extLst>
                    <a:ext uri="{9D8B030D-6E8A-4147-A177-3AD203B41FA5}">
                      <a16:colId xmlns:a16="http://schemas.microsoft.com/office/drawing/2014/main" val="3988316381"/>
                    </a:ext>
                  </a:extLst>
                </a:gridCol>
                <a:gridCol w="674212">
                  <a:extLst>
                    <a:ext uri="{9D8B030D-6E8A-4147-A177-3AD203B41FA5}">
                      <a16:colId xmlns:a16="http://schemas.microsoft.com/office/drawing/2014/main" val="3447190465"/>
                    </a:ext>
                  </a:extLst>
                </a:gridCol>
                <a:gridCol w="493019">
                  <a:extLst>
                    <a:ext uri="{9D8B030D-6E8A-4147-A177-3AD203B41FA5}">
                      <a16:colId xmlns:a16="http://schemas.microsoft.com/office/drawing/2014/main" val="3249811948"/>
                    </a:ext>
                  </a:extLst>
                </a:gridCol>
                <a:gridCol w="488804">
                  <a:extLst>
                    <a:ext uri="{9D8B030D-6E8A-4147-A177-3AD203B41FA5}">
                      <a16:colId xmlns:a16="http://schemas.microsoft.com/office/drawing/2014/main" val="582050260"/>
                    </a:ext>
                  </a:extLst>
                </a:gridCol>
                <a:gridCol w="488804">
                  <a:extLst>
                    <a:ext uri="{9D8B030D-6E8A-4147-A177-3AD203B41FA5}">
                      <a16:colId xmlns:a16="http://schemas.microsoft.com/office/drawing/2014/main" val="4023262956"/>
                    </a:ext>
                  </a:extLst>
                </a:gridCol>
                <a:gridCol w="522513">
                  <a:extLst>
                    <a:ext uri="{9D8B030D-6E8A-4147-A177-3AD203B41FA5}">
                      <a16:colId xmlns:a16="http://schemas.microsoft.com/office/drawing/2014/main" val="2249702201"/>
                    </a:ext>
                  </a:extLst>
                </a:gridCol>
                <a:gridCol w="938822">
                  <a:extLst>
                    <a:ext uri="{9D8B030D-6E8A-4147-A177-3AD203B41FA5}">
                      <a16:colId xmlns:a16="http://schemas.microsoft.com/office/drawing/2014/main" val="3831683051"/>
                    </a:ext>
                  </a:extLst>
                </a:gridCol>
                <a:gridCol w="830986">
                  <a:extLst>
                    <a:ext uri="{9D8B030D-6E8A-4147-A177-3AD203B41FA5}">
                      <a16:colId xmlns:a16="http://schemas.microsoft.com/office/drawing/2014/main" val="461578916"/>
                    </a:ext>
                  </a:extLst>
                </a:gridCol>
                <a:gridCol w="1061882">
                  <a:extLst>
                    <a:ext uri="{9D8B030D-6E8A-4147-A177-3AD203B41FA5}">
                      <a16:colId xmlns:a16="http://schemas.microsoft.com/office/drawing/2014/main" val="3004627977"/>
                    </a:ext>
                  </a:extLst>
                </a:gridCol>
                <a:gridCol w="998678">
                  <a:extLst>
                    <a:ext uri="{9D8B030D-6E8A-4147-A177-3AD203B41FA5}">
                      <a16:colId xmlns:a16="http://schemas.microsoft.com/office/drawing/2014/main" val="2421745818"/>
                    </a:ext>
                  </a:extLst>
                </a:gridCol>
              </a:tblGrid>
              <a:tr h="350602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Sıra </a:t>
                      </a:r>
                      <a:b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Mahalle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Ada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Parsel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Bina Adı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Blok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Kat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Daire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Cephe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Taşınmaz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Cinsi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Alan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(m2)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Muhammen Bedel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Geçici </a:t>
                      </a:r>
                      <a:b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Teminat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7959885"/>
                  </a:ext>
                </a:extLst>
              </a:tr>
              <a:tr h="56496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Kazımkarabekir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13296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Sungur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A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3.100.000</a:t>
                      </a:r>
                      <a:endParaRPr lang="tr-TR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95.000</a:t>
                      </a:r>
                      <a:endParaRPr lang="tr-TR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07020784"/>
                  </a:ext>
                </a:extLst>
              </a:tr>
            </a:tbl>
          </a:graphicData>
        </a:graphic>
      </p:graphicFrame>
      <p:pic>
        <p:nvPicPr>
          <p:cNvPr id="9" name="Resi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7" y="898852"/>
            <a:ext cx="5580113" cy="4244648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1" b="8001"/>
          <a:stretch/>
        </p:blipFill>
        <p:spPr>
          <a:xfrm>
            <a:off x="15873" y="915568"/>
            <a:ext cx="3551766" cy="4204318"/>
          </a:xfrm>
          <a:prstGeom prst="rect">
            <a:avLst/>
          </a:prstGeom>
        </p:spPr>
      </p:pic>
      <p:sp>
        <p:nvSpPr>
          <p:cNvPr id="3" name="Serbest Form 2"/>
          <p:cNvSpPr/>
          <p:nvPr/>
        </p:nvSpPr>
        <p:spPr>
          <a:xfrm>
            <a:off x="1115616" y="2787774"/>
            <a:ext cx="1485900" cy="546100"/>
          </a:xfrm>
          <a:custGeom>
            <a:avLst/>
            <a:gdLst>
              <a:gd name="connsiteX0" fmla="*/ 19050 w 1485900"/>
              <a:gd name="connsiteY0" fmla="*/ 476250 h 546100"/>
              <a:gd name="connsiteX1" fmla="*/ 736600 w 1485900"/>
              <a:gd name="connsiteY1" fmla="*/ 304800 h 546100"/>
              <a:gd name="connsiteX2" fmla="*/ 1479550 w 1485900"/>
              <a:gd name="connsiteY2" fmla="*/ 546100 h 546100"/>
              <a:gd name="connsiteX3" fmla="*/ 1485900 w 1485900"/>
              <a:gd name="connsiteY3" fmla="*/ 273050 h 546100"/>
              <a:gd name="connsiteX4" fmla="*/ 742950 w 1485900"/>
              <a:gd name="connsiteY4" fmla="*/ 0 h 546100"/>
              <a:gd name="connsiteX5" fmla="*/ 641350 w 1485900"/>
              <a:gd name="connsiteY5" fmla="*/ 44450 h 546100"/>
              <a:gd name="connsiteX6" fmla="*/ 0 w 1485900"/>
              <a:gd name="connsiteY6" fmla="*/ 247650 h 546100"/>
              <a:gd name="connsiteX7" fmla="*/ 19050 w 1485900"/>
              <a:gd name="connsiteY7" fmla="*/ 47625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5900" h="546100">
                <a:moveTo>
                  <a:pt x="19050" y="476250"/>
                </a:moveTo>
                <a:lnTo>
                  <a:pt x="736600" y="304800"/>
                </a:lnTo>
                <a:lnTo>
                  <a:pt x="1479550" y="546100"/>
                </a:lnTo>
                <a:lnTo>
                  <a:pt x="1485900" y="273050"/>
                </a:lnTo>
                <a:lnTo>
                  <a:pt x="742950" y="0"/>
                </a:lnTo>
                <a:lnTo>
                  <a:pt x="641350" y="44450"/>
                </a:lnTo>
                <a:lnTo>
                  <a:pt x="0" y="247650"/>
                </a:lnTo>
                <a:lnTo>
                  <a:pt x="19050" y="47625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6" name="Sağ Ok 5"/>
          <p:cNvSpPr/>
          <p:nvPr/>
        </p:nvSpPr>
        <p:spPr>
          <a:xfrm rot="7059690">
            <a:off x="7304175" y="3772591"/>
            <a:ext cx="522312" cy="144016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646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4705306"/>
              </p:ext>
            </p:extLst>
          </p:nvPr>
        </p:nvGraphicFramePr>
        <p:xfrm>
          <a:off x="0" y="0"/>
          <a:ext cx="9144000" cy="915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5093">
                  <a:extLst>
                    <a:ext uri="{9D8B030D-6E8A-4147-A177-3AD203B41FA5}">
                      <a16:colId xmlns:a16="http://schemas.microsoft.com/office/drawing/2014/main" val="1892544128"/>
                    </a:ext>
                  </a:extLst>
                </a:gridCol>
                <a:gridCol w="881737">
                  <a:extLst>
                    <a:ext uri="{9D8B030D-6E8A-4147-A177-3AD203B41FA5}">
                      <a16:colId xmlns:a16="http://schemas.microsoft.com/office/drawing/2014/main" val="1298931723"/>
                    </a:ext>
                  </a:extLst>
                </a:gridCol>
                <a:gridCol w="486677">
                  <a:extLst>
                    <a:ext uri="{9D8B030D-6E8A-4147-A177-3AD203B41FA5}">
                      <a16:colId xmlns:a16="http://schemas.microsoft.com/office/drawing/2014/main" val="3403421486"/>
                    </a:ext>
                  </a:extLst>
                </a:gridCol>
                <a:gridCol w="822773">
                  <a:extLst>
                    <a:ext uri="{9D8B030D-6E8A-4147-A177-3AD203B41FA5}">
                      <a16:colId xmlns:a16="http://schemas.microsoft.com/office/drawing/2014/main" val="3988316381"/>
                    </a:ext>
                  </a:extLst>
                </a:gridCol>
                <a:gridCol w="674212">
                  <a:extLst>
                    <a:ext uri="{9D8B030D-6E8A-4147-A177-3AD203B41FA5}">
                      <a16:colId xmlns:a16="http://schemas.microsoft.com/office/drawing/2014/main" val="3447190465"/>
                    </a:ext>
                  </a:extLst>
                </a:gridCol>
                <a:gridCol w="493019">
                  <a:extLst>
                    <a:ext uri="{9D8B030D-6E8A-4147-A177-3AD203B41FA5}">
                      <a16:colId xmlns:a16="http://schemas.microsoft.com/office/drawing/2014/main" val="3249811948"/>
                    </a:ext>
                  </a:extLst>
                </a:gridCol>
                <a:gridCol w="488804">
                  <a:extLst>
                    <a:ext uri="{9D8B030D-6E8A-4147-A177-3AD203B41FA5}">
                      <a16:colId xmlns:a16="http://schemas.microsoft.com/office/drawing/2014/main" val="582050260"/>
                    </a:ext>
                  </a:extLst>
                </a:gridCol>
                <a:gridCol w="488804">
                  <a:extLst>
                    <a:ext uri="{9D8B030D-6E8A-4147-A177-3AD203B41FA5}">
                      <a16:colId xmlns:a16="http://schemas.microsoft.com/office/drawing/2014/main" val="4023262956"/>
                    </a:ext>
                  </a:extLst>
                </a:gridCol>
                <a:gridCol w="522513">
                  <a:extLst>
                    <a:ext uri="{9D8B030D-6E8A-4147-A177-3AD203B41FA5}">
                      <a16:colId xmlns:a16="http://schemas.microsoft.com/office/drawing/2014/main" val="2249702201"/>
                    </a:ext>
                  </a:extLst>
                </a:gridCol>
                <a:gridCol w="938822">
                  <a:extLst>
                    <a:ext uri="{9D8B030D-6E8A-4147-A177-3AD203B41FA5}">
                      <a16:colId xmlns:a16="http://schemas.microsoft.com/office/drawing/2014/main" val="3831683051"/>
                    </a:ext>
                  </a:extLst>
                </a:gridCol>
                <a:gridCol w="830986">
                  <a:extLst>
                    <a:ext uri="{9D8B030D-6E8A-4147-A177-3AD203B41FA5}">
                      <a16:colId xmlns:a16="http://schemas.microsoft.com/office/drawing/2014/main" val="461578916"/>
                    </a:ext>
                  </a:extLst>
                </a:gridCol>
                <a:gridCol w="1061882">
                  <a:extLst>
                    <a:ext uri="{9D8B030D-6E8A-4147-A177-3AD203B41FA5}">
                      <a16:colId xmlns:a16="http://schemas.microsoft.com/office/drawing/2014/main" val="3004627977"/>
                    </a:ext>
                  </a:extLst>
                </a:gridCol>
                <a:gridCol w="998678">
                  <a:extLst>
                    <a:ext uri="{9D8B030D-6E8A-4147-A177-3AD203B41FA5}">
                      <a16:colId xmlns:a16="http://schemas.microsoft.com/office/drawing/2014/main" val="2421745818"/>
                    </a:ext>
                  </a:extLst>
                </a:gridCol>
              </a:tblGrid>
              <a:tr h="350602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Sıra </a:t>
                      </a:r>
                      <a:b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Mahalle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Ada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Parsel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Bina Adı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Blok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Kat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Daire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Cephe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Taşınmaz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Cinsi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Alan </a:t>
                      </a:r>
                      <a:b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(m2)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Muhammen Bedel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Geçici </a:t>
                      </a:r>
                      <a:b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Teminat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7959885"/>
                  </a:ext>
                </a:extLst>
              </a:tr>
              <a:tr h="56496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Kazımkarabekir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13296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Sungur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A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27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3.100.000</a:t>
                      </a:r>
                      <a:endParaRPr lang="tr-TR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95.000</a:t>
                      </a:r>
                      <a:endParaRPr lang="tr-TR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07020784"/>
                  </a:ext>
                </a:extLst>
              </a:tr>
            </a:tbl>
          </a:graphicData>
        </a:graphic>
      </p:graphicFrame>
      <p:pic>
        <p:nvPicPr>
          <p:cNvPr id="9" name="Resi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915568"/>
            <a:ext cx="5580112" cy="4227932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7" t="10800" r="5200" b="15000"/>
          <a:stretch/>
        </p:blipFill>
        <p:spPr>
          <a:xfrm>
            <a:off x="7960" y="921629"/>
            <a:ext cx="3563888" cy="4201830"/>
          </a:xfrm>
          <a:prstGeom prst="rect">
            <a:avLst/>
          </a:prstGeom>
        </p:spPr>
      </p:pic>
      <p:sp>
        <p:nvSpPr>
          <p:cNvPr id="2" name="Serbest Form 1"/>
          <p:cNvSpPr/>
          <p:nvPr/>
        </p:nvSpPr>
        <p:spPr>
          <a:xfrm>
            <a:off x="971600" y="2283718"/>
            <a:ext cx="1441450" cy="558800"/>
          </a:xfrm>
          <a:custGeom>
            <a:avLst/>
            <a:gdLst>
              <a:gd name="connsiteX0" fmla="*/ 25400 w 1441450"/>
              <a:gd name="connsiteY0" fmla="*/ 457200 h 558800"/>
              <a:gd name="connsiteX1" fmla="*/ 685800 w 1441450"/>
              <a:gd name="connsiteY1" fmla="*/ 254000 h 558800"/>
              <a:gd name="connsiteX2" fmla="*/ 742950 w 1441450"/>
              <a:gd name="connsiteY2" fmla="*/ 266700 h 558800"/>
              <a:gd name="connsiteX3" fmla="*/ 768350 w 1441450"/>
              <a:gd name="connsiteY3" fmla="*/ 279400 h 558800"/>
              <a:gd name="connsiteX4" fmla="*/ 1435100 w 1441450"/>
              <a:gd name="connsiteY4" fmla="*/ 558800 h 558800"/>
              <a:gd name="connsiteX5" fmla="*/ 1435100 w 1441450"/>
              <a:gd name="connsiteY5" fmla="*/ 495300 h 558800"/>
              <a:gd name="connsiteX6" fmla="*/ 1441450 w 1441450"/>
              <a:gd name="connsiteY6" fmla="*/ 355600 h 558800"/>
              <a:gd name="connsiteX7" fmla="*/ 844550 w 1441450"/>
              <a:gd name="connsiteY7" fmla="*/ 0 h 558800"/>
              <a:gd name="connsiteX8" fmla="*/ 787400 w 1441450"/>
              <a:gd name="connsiteY8" fmla="*/ 12700 h 558800"/>
              <a:gd name="connsiteX9" fmla="*/ 742950 w 1441450"/>
              <a:gd name="connsiteY9" fmla="*/ 25400 h 558800"/>
              <a:gd name="connsiteX10" fmla="*/ 0 w 1441450"/>
              <a:gd name="connsiteY10" fmla="*/ 228600 h 558800"/>
              <a:gd name="connsiteX11" fmla="*/ 25400 w 1441450"/>
              <a:gd name="connsiteY11" fmla="*/ 45720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41450" h="558800">
                <a:moveTo>
                  <a:pt x="25400" y="457200"/>
                </a:moveTo>
                <a:lnTo>
                  <a:pt x="685800" y="254000"/>
                </a:lnTo>
                <a:cubicBezTo>
                  <a:pt x="704850" y="258233"/>
                  <a:pt x="724298" y="260961"/>
                  <a:pt x="742950" y="266700"/>
                </a:cubicBezTo>
                <a:cubicBezTo>
                  <a:pt x="751997" y="269484"/>
                  <a:pt x="768350" y="279400"/>
                  <a:pt x="768350" y="279400"/>
                </a:cubicBezTo>
                <a:lnTo>
                  <a:pt x="1435100" y="558800"/>
                </a:lnTo>
                <a:lnTo>
                  <a:pt x="1435100" y="495300"/>
                </a:lnTo>
                <a:lnTo>
                  <a:pt x="1441450" y="355600"/>
                </a:lnTo>
                <a:lnTo>
                  <a:pt x="844550" y="0"/>
                </a:lnTo>
                <a:cubicBezTo>
                  <a:pt x="825500" y="4233"/>
                  <a:pt x="806332" y="7967"/>
                  <a:pt x="787400" y="12700"/>
                </a:cubicBezTo>
                <a:cubicBezTo>
                  <a:pt x="772451" y="16437"/>
                  <a:pt x="742950" y="25400"/>
                  <a:pt x="742950" y="25400"/>
                </a:cubicBezTo>
                <a:lnTo>
                  <a:pt x="0" y="228600"/>
                </a:lnTo>
                <a:lnTo>
                  <a:pt x="25400" y="45720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6" name="Sağ Ok 5"/>
          <p:cNvSpPr/>
          <p:nvPr/>
        </p:nvSpPr>
        <p:spPr>
          <a:xfrm rot="7059690">
            <a:off x="7304175" y="3772591"/>
            <a:ext cx="522312" cy="144016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715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3610968"/>
              </p:ext>
            </p:extLst>
          </p:nvPr>
        </p:nvGraphicFramePr>
        <p:xfrm>
          <a:off x="0" y="0"/>
          <a:ext cx="9144000" cy="915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5093">
                  <a:extLst>
                    <a:ext uri="{9D8B030D-6E8A-4147-A177-3AD203B41FA5}">
                      <a16:colId xmlns:a16="http://schemas.microsoft.com/office/drawing/2014/main" val="1892544128"/>
                    </a:ext>
                  </a:extLst>
                </a:gridCol>
                <a:gridCol w="881737">
                  <a:extLst>
                    <a:ext uri="{9D8B030D-6E8A-4147-A177-3AD203B41FA5}">
                      <a16:colId xmlns:a16="http://schemas.microsoft.com/office/drawing/2014/main" val="1298931723"/>
                    </a:ext>
                  </a:extLst>
                </a:gridCol>
                <a:gridCol w="486677">
                  <a:extLst>
                    <a:ext uri="{9D8B030D-6E8A-4147-A177-3AD203B41FA5}">
                      <a16:colId xmlns:a16="http://schemas.microsoft.com/office/drawing/2014/main" val="3403421486"/>
                    </a:ext>
                  </a:extLst>
                </a:gridCol>
                <a:gridCol w="822773">
                  <a:extLst>
                    <a:ext uri="{9D8B030D-6E8A-4147-A177-3AD203B41FA5}">
                      <a16:colId xmlns:a16="http://schemas.microsoft.com/office/drawing/2014/main" val="3988316381"/>
                    </a:ext>
                  </a:extLst>
                </a:gridCol>
                <a:gridCol w="674212">
                  <a:extLst>
                    <a:ext uri="{9D8B030D-6E8A-4147-A177-3AD203B41FA5}">
                      <a16:colId xmlns:a16="http://schemas.microsoft.com/office/drawing/2014/main" val="3447190465"/>
                    </a:ext>
                  </a:extLst>
                </a:gridCol>
                <a:gridCol w="493019">
                  <a:extLst>
                    <a:ext uri="{9D8B030D-6E8A-4147-A177-3AD203B41FA5}">
                      <a16:colId xmlns:a16="http://schemas.microsoft.com/office/drawing/2014/main" val="3249811948"/>
                    </a:ext>
                  </a:extLst>
                </a:gridCol>
                <a:gridCol w="488804">
                  <a:extLst>
                    <a:ext uri="{9D8B030D-6E8A-4147-A177-3AD203B41FA5}">
                      <a16:colId xmlns:a16="http://schemas.microsoft.com/office/drawing/2014/main" val="582050260"/>
                    </a:ext>
                  </a:extLst>
                </a:gridCol>
                <a:gridCol w="488804">
                  <a:extLst>
                    <a:ext uri="{9D8B030D-6E8A-4147-A177-3AD203B41FA5}">
                      <a16:colId xmlns:a16="http://schemas.microsoft.com/office/drawing/2014/main" val="4023262956"/>
                    </a:ext>
                  </a:extLst>
                </a:gridCol>
                <a:gridCol w="522513">
                  <a:extLst>
                    <a:ext uri="{9D8B030D-6E8A-4147-A177-3AD203B41FA5}">
                      <a16:colId xmlns:a16="http://schemas.microsoft.com/office/drawing/2014/main" val="2249702201"/>
                    </a:ext>
                  </a:extLst>
                </a:gridCol>
                <a:gridCol w="938822">
                  <a:extLst>
                    <a:ext uri="{9D8B030D-6E8A-4147-A177-3AD203B41FA5}">
                      <a16:colId xmlns:a16="http://schemas.microsoft.com/office/drawing/2014/main" val="3831683051"/>
                    </a:ext>
                  </a:extLst>
                </a:gridCol>
                <a:gridCol w="830986">
                  <a:extLst>
                    <a:ext uri="{9D8B030D-6E8A-4147-A177-3AD203B41FA5}">
                      <a16:colId xmlns:a16="http://schemas.microsoft.com/office/drawing/2014/main" val="461578916"/>
                    </a:ext>
                  </a:extLst>
                </a:gridCol>
                <a:gridCol w="1061882">
                  <a:extLst>
                    <a:ext uri="{9D8B030D-6E8A-4147-A177-3AD203B41FA5}">
                      <a16:colId xmlns:a16="http://schemas.microsoft.com/office/drawing/2014/main" val="3004627977"/>
                    </a:ext>
                  </a:extLst>
                </a:gridCol>
                <a:gridCol w="998678">
                  <a:extLst>
                    <a:ext uri="{9D8B030D-6E8A-4147-A177-3AD203B41FA5}">
                      <a16:colId xmlns:a16="http://schemas.microsoft.com/office/drawing/2014/main" val="2421745818"/>
                    </a:ext>
                  </a:extLst>
                </a:gridCol>
              </a:tblGrid>
              <a:tr h="350602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Sıra </a:t>
                      </a:r>
                      <a:b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Mahalle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Ada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Parsel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Bina Adı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Blok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Kat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Daire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Cephe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Taşınmaz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Cinsi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Alan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(m2)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Muhammen Bedel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Geçici </a:t>
                      </a:r>
                      <a:b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Teminat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7959885"/>
                  </a:ext>
                </a:extLst>
              </a:tr>
              <a:tr h="56496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Kazımkarabekir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13296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Sungur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A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33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3.100.000</a:t>
                      </a:r>
                      <a:endParaRPr lang="tr-TR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95.000</a:t>
                      </a:r>
                      <a:endParaRPr lang="tr-TR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07020784"/>
                  </a:ext>
                </a:extLst>
              </a:tr>
            </a:tbl>
          </a:graphicData>
        </a:graphic>
      </p:graphicFrame>
      <p:pic>
        <p:nvPicPr>
          <p:cNvPr id="9" name="Resi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915569"/>
            <a:ext cx="5508104" cy="4227932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5568"/>
            <a:ext cx="3635896" cy="4227932"/>
          </a:xfrm>
          <a:prstGeom prst="rect">
            <a:avLst/>
          </a:prstGeom>
        </p:spPr>
      </p:pic>
      <p:sp>
        <p:nvSpPr>
          <p:cNvPr id="3" name="Serbest Form 2"/>
          <p:cNvSpPr/>
          <p:nvPr/>
        </p:nvSpPr>
        <p:spPr>
          <a:xfrm>
            <a:off x="1041400" y="1905000"/>
            <a:ext cx="1327150" cy="558800"/>
          </a:xfrm>
          <a:custGeom>
            <a:avLst/>
            <a:gdLst>
              <a:gd name="connsiteX0" fmla="*/ 6350 w 1327150"/>
              <a:gd name="connsiteY0" fmla="*/ 438150 h 558800"/>
              <a:gd name="connsiteX1" fmla="*/ 6350 w 1327150"/>
              <a:gd name="connsiteY1" fmla="*/ 438150 h 558800"/>
              <a:gd name="connsiteX2" fmla="*/ 603250 w 1327150"/>
              <a:gd name="connsiteY2" fmla="*/ 260350 h 558800"/>
              <a:gd name="connsiteX3" fmla="*/ 768350 w 1327150"/>
              <a:gd name="connsiteY3" fmla="*/ 254000 h 558800"/>
              <a:gd name="connsiteX4" fmla="*/ 1327150 w 1327150"/>
              <a:gd name="connsiteY4" fmla="*/ 558800 h 558800"/>
              <a:gd name="connsiteX5" fmla="*/ 1320800 w 1327150"/>
              <a:gd name="connsiteY5" fmla="*/ 469900 h 558800"/>
              <a:gd name="connsiteX6" fmla="*/ 1314450 w 1327150"/>
              <a:gd name="connsiteY6" fmla="*/ 438150 h 558800"/>
              <a:gd name="connsiteX7" fmla="*/ 1314450 w 1327150"/>
              <a:gd name="connsiteY7" fmla="*/ 342900 h 558800"/>
              <a:gd name="connsiteX8" fmla="*/ 774700 w 1327150"/>
              <a:gd name="connsiteY8" fmla="*/ 0 h 558800"/>
              <a:gd name="connsiteX9" fmla="*/ 615950 w 1327150"/>
              <a:gd name="connsiteY9" fmla="*/ 19050 h 558800"/>
              <a:gd name="connsiteX10" fmla="*/ 0 w 1327150"/>
              <a:gd name="connsiteY10" fmla="*/ 241300 h 558800"/>
              <a:gd name="connsiteX11" fmla="*/ 6350 w 1327150"/>
              <a:gd name="connsiteY11" fmla="*/ 43815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27150" h="558800">
                <a:moveTo>
                  <a:pt x="6350" y="438150"/>
                </a:moveTo>
                <a:lnTo>
                  <a:pt x="6350" y="438150"/>
                </a:lnTo>
                <a:lnTo>
                  <a:pt x="603250" y="260350"/>
                </a:lnTo>
                <a:lnTo>
                  <a:pt x="768350" y="254000"/>
                </a:lnTo>
                <a:lnTo>
                  <a:pt x="1327150" y="558800"/>
                </a:lnTo>
                <a:cubicBezTo>
                  <a:pt x="1325033" y="529167"/>
                  <a:pt x="1323910" y="499446"/>
                  <a:pt x="1320800" y="469900"/>
                </a:cubicBezTo>
                <a:cubicBezTo>
                  <a:pt x="1319670" y="459166"/>
                  <a:pt x="1314450" y="438150"/>
                  <a:pt x="1314450" y="438150"/>
                </a:cubicBezTo>
                <a:lnTo>
                  <a:pt x="1314450" y="342900"/>
                </a:lnTo>
                <a:lnTo>
                  <a:pt x="774700" y="0"/>
                </a:lnTo>
                <a:lnTo>
                  <a:pt x="615950" y="19050"/>
                </a:lnTo>
                <a:lnTo>
                  <a:pt x="0" y="241300"/>
                </a:lnTo>
                <a:lnTo>
                  <a:pt x="6350" y="43815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6" name="Sağ Ok 5"/>
          <p:cNvSpPr/>
          <p:nvPr/>
        </p:nvSpPr>
        <p:spPr>
          <a:xfrm rot="7059690">
            <a:off x="7304175" y="3772591"/>
            <a:ext cx="522312" cy="144016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495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6095424"/>
              </p:ext>
            </p:extLst>
          </p:nvPr>
        </p:nvGraphicFramePr>
        <p:xfrm>
          <a:off x="0" y="0"/>
          <a:ext cx="9144000" cy="915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5093">
                  <a:extLst>
                    <a:ext uri="{9D8B030D-6E8A-4147-A177-3AD203B41FA5}">
                      <a16:colId xmlns:a16="http://schemas.microsoft.com/office/drawing/2014/main" val="1892544128"/>
                    </a:ext>
                  </a:extLst>
                </a:gridCol>
                <a:gridCol w="881737">
                  <a:extLst>
                    <a:ext uri="{9D8B030D-6E8A-4147-A177-3AD203B41FA5}">
                      <a16:colId xmlns:a16="http://schemas.microsoft.com/office/drawing/2014/main" val="1298931723"/>
                    </a:ext>
                  </a:extLst>
                </a:gridCol>
                <a:gridCol w="486677">
                  <a:extLst>
                    <a:ext uri="{9D8B030D-6E8A-4147-A177-3AD203B41FA5}">
                      <a16:colId xmlns:a16="http://schemas.microsoft.com/office/drawing/2014/main" val="3403421486"/>
                    </a:ext>
                  </a:extLst>
                </a:gridCol>
                <a:gridCol w="822773">
                  <a:extLst>
                    <a:ext uri="{9D8B030D-6E8A-4147-A177-3AD203B41FA5}">
                      <a16:colId xmlns:a16="http://schemas.microsoft.com/office/drawing/2014/main" val="3988316381"/>
                    </a:ext>
                  </a:extLst>
                </a:gridCol>
                <a:gridCol w="674212">
                  <a:extLst>
                    <a:ext uri="{9D8B030D-6E8A-4147-A177-3AD203B41FA5}">
                      <a16:colId xmlns:a16="http://schemas.microsoft.com/office/drawing/2014/main" val="3447190465"/>
                    </a:ext>
                  </a:extLst>
                </a:gridCol>
                <a:gridCol w="493019">
                  <a:extLst>
                    <a:ext uri="{9D8B030D-6E8A-4147-A177-3AD203B41FA5}">
                      <a16:colId xmlns:a16="http://schemas.microsoft.com/office/drawing/2014/main" val="3249811948"/>
                    </a:ext>
                  </a:extLst>
                </a:gridCol>
                <a:gridCol w="488804">
                  <a:extLst>
                    <a:ext uri="{9D8B030D-6E8A-4147-A177-3AD203B41FA5}">
                      <a16:colId xmlns:a16="http://schemas.microsoft.com/office/drawing/2014/main" val="582050260"/>
                    </a:ext>
                  </a:extLst>
                </a:gridCol>
                <a:gridCol w="488804">
                  <a:extLst>
                    <a:ext uri="{9D8B030D-6E8A-4147-A177-3AD203B41FA5}">
                      <a16:colId xmlns:a16="http://schemas.microsoft.com/office/drawing/2014/main" val="4023262956"/>
                    </a:ext>
                  </a:extLst>
                </a:gridCol>
                <a:gridCol w="522513">
                  <a:extLst>
                    <a:ext uri="{9D8B030D-6E8A-4147-A177-3AD203B41FA5}">
                      <a16:colId xmlns:a16="http://schemas.microsoft.com/office/drawing/2014/main" val="2249702201"/>
                    </a:ext>
                  </a:extLst>
                </a:gridCol>
                <a:gridCol w="938822">
                  <a:extLst>
                    <a:ext uri="{9D8B030D-6E8A-4147-A177-3AD203B41FA5}">
                      <a16:colId xmlns:a16="http://schemas.microsoft.com/office/drawing/2014/main" val="3831683051"/>
                    </a:ext>
                  </a:extLst>
                </a:gridCol>
                <a:gridCol w="830986">
                  <a:extLst>
                    <a:ext uri="{9D8B030D-6E8A-4147-A177-3AD203B41FA5}">
                      <a16:colId xmlns:a16="http://schemas.microsoft.com/office/drawing/2014/main" val="461578916"/>
                    </a:ext>
                  </a:extLst>
                </a:gridCol>
                <a:gridCol w="1061882">
                  <a:extLst>
                    <a:ext uri="{9D8B030D-6E8A-4147-A177-3AD203B41FA5}">
                      <a16:colId xmlns:a16="http://schemas.microsoft.com/office/drawing/2014/main" val="3004627977"/>
                    </a:ext>
                  </a:extLst>
                </a:gridCol>
                <a:gridCol w="998678">
                  <a:extLst>
                    <a:ext uri="{9D8B030D-6E8A-4147-A177-3AD203B41FA5}">
                      <a16:colId xmlns:a16="http://schemas.microsoft.com/office/drawing/2014/main" val="2421745818"/>
                    </a:ext>
                  </a:extLst>
                </a:gridCol>
              </a:tblGrid>
              <a:tr h="350602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Sıra </a:t>
                      </a:r>
                      <a:b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Mahalle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Ada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Parsel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Bina Adı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Blok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Kat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Daire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Cephe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Taşınmaz </a:t>
                      </a:r>
                      <a:b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Cinsi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Alan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(m2)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Muhammen Bedel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Geçici </a:t>
                      </a:r>
                      <a:b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Teminat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7959885"/>
                  </a:ext>
                </a:extLst>
              </a:tr>
              <a:tr h="56496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Kazımkarabekir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13296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Sungur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A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2.800.000</a:t>
                      </a:r>
                      <a:endParaRPr lang="tr-TR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95.000</a:t>
                      </a:r>
                      <a:endParaRPr lang="tr-TR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07020784"/>
                  </a:ext>
                </a:extLst>
              </a:tr>
            </a:tbl>
          </a:graphicData>
        </a:graphic>
      </p:graphicFrame>
      <p:pic>
        <p:nvPicPr>
          <p:cNvPr id="9" name="Resi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915568"/>
            <a:ext cx="5580112" cy="4227932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7" t="10800" r="5200" b="15000"/>
          <a:stretch/>
        </p:blipFill>
        <p:spPr>
          <a:xfrm>
            <a:off x="0" y="911114"/>
            <a:ext cx="3563888" cy="4201830"/>
          </a:xfrm>
          <a:prstGeom prst="rect">
            <a:avLst/>
          </a:prstGeom>
        </p:spPr>
      </p:pic>
      <p:sp>
        <p:nvSpPr>
          <p:cNvPr id="2" name="Serbest Form 1"/>
          <p:cNvSpPr/>
          <p:nvPr/>
        </p:nvSpPr>
        <p:spPr>
          <a:xfrm>
            <a:off x="971600" y="1779662"/>
            <a:ext cx="1358900" cy="609600"/>
          </a:xfrm>
          <a:custGeom>
            <a:avLst/>
            <a:gdLst>
              <a:gd name="connsiteX0" fmla="*/ 0 w 1358900"/>
              <a:gd name="connsiteY0" fmla="*/ 463550 h 609600"/>
              <a:gd name="connsiteX1" fmla="*/ 349250 w 1358900"/>
              <a:gd name="connsiteY1" fmla="*/ 304800 h 609600"/>
              <a:gd name="connsiteX2" fmla="*/ 800100 w 1358900"/>
              <a:gd name="connsiteY2" fmla="*/ 260350 h 609600"/>
              <a:gd name="connsiteX3" fmla="*/ 1352550 w 1358900"/>
              <a:gd name="connsiteY3" fmla="*/ 609600 h 609600"/>
              <a:gd name="connsiteX4" fmla="*/ 1358900 w 1358900"/>
              <a:gd name="connsiteY4" fmla="*/ 368300 h 609600"/>
              <a:gd name="connsiteX5" fmla="*/ 787400 w 1358900"/>
              <a:gd name="connsiteY5" fmla="*/ 0 h 609600"/>
              <a:gd name="connsiteX6" fmla="*/ 444500 w 1358900"/>
              <a:gd name="connsiteY6" fmla="*/ 107950 h 609600"/>
              <a:gd name="connsiteX7" fmla="*/ 349250 w 1358900"/>
              <a:gd name="connsiteY7" fmla="*/ 82550 h 609600"/>
              <a:gd name="connsiteX8" fmla="*/ 0 w 1358900"/>
              <a:gd name="connsiteY8" fmla="*/ 254000 h 609600"/>
              <a:gd name="connsiteX9" fmla="*/ 0 w 1358900"/>
              <a:gd name="connsiteY9" fmla="*/ 46355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58900" h="609600">
                <a:moveTo>
                  <a:pt x="0" y="463550"/>
                </a:moveTo>
                <a:lnTo>
                  <a:pt x="349250" y="304800"/>
                </a:lnTo>
                <a:lnTo>
                  <a:pt x="800100" y="260350"/>
                </a:lnTo>
                <a:lnTo>
                  <a:pt x="1352550" y="609600"/>
                </a:lnTo>
                <a:lnTo>
                  <a:pt x="1358900" y="368300"/>
                </a:lnTo>
                <a:lnTo>
                  <a:pt x="787400" y="0"/>
                </a:lnTo>
                <a:lnTo>
                  <a:pt x="444500" y="107950"/>
                </a:lnTo>
                <a:lnTo>
                  <a:pt x="349250" y="82550"/>
                </a:lnTo>
                <a:lnTo>
                  <a:pt x="0" y="254000"/>
                </a:lnTo>
                <a:lnTo>
                  <a:pt x="0" y="46355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6" name="Sağ Ok 5"/>
          <p:cNvSpPr/>
          <p:nvPr/>
        </p:nvSpPr>
        <p:spPr>
          <a:xfrm rot="7059690">
            <a:off x="7304175" y="3772591"/>
            <a:ext cx="522312" cy="144016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077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9512446"/>
              </p:ext>
            </p:extLst>
          </p:nvPr>
        </p:nvGraphicFramePr>
        <p:xfrm>
          <a:off x="0" y="0"/>
          <a:ext cx="9144000" cy="915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5093">
                  <a:extLst>
                    <a:ext uri="{9D8B030D-6E8A-4147-A177-3AD203B41FA5}">
                      <a16:colId xmlns:a16="http://schemas.microsoft.com/office/drawing/2014/main" val="1892544128"/>
                    </a:ext>
                  </a:extLst>
                </a:gridCol>
                <a:gridCol w="881737">
                  <a:extLst>
                    <a:ext uri="{9D8B030D-6E8A-4147-A177-3AD203B41FA5}">
                      <a16:colId xmlns:a16="http://schemas.microsoft.com/office/drawing/2014/main" val="1298931723"/>
                    </a:ext>
                  </a:extLst>
                </a:gridCol>
                <a:gridCol w="486677">
                  <a:extLst>
                    <a:ext uri="{9D8B030D-6E8A-4147-A177-3AD203B41FA5}">
                      <a16:colId xmlns:a16="http://schemas.microsoft.com/office/drawing/2014/main" val="3403421486"/>
                    </a:ext>
                  </a:extLst>
                </a:gridCol>
                <a:gridCol w="822773">
                  <a:extLst>
                    <a:ext uri="{9D8B030D-6E8A-4147-A177-3AD203B41FA5}">
                      <a16:colId xmlns:a16="http://schemas.microsoft.com/office/drawing/2014/main" val="3988316381"/>
                    </a:ext>
                  </a:extLst>
                </a:gridCol>
                <a:gridCol w="674212">
                  <a:extLst>
                    <a:ext uri="{9D8B030D-6E8A-4147-A177-3AD203B41FA5}">
                      <a16:colId xmlns:a16="http://schemas.microsoft.com/office/drawing/2014/main" val="3447190465"/>
                    </a:ext>
                  </a:extLst>
                </a:gridCol>
                <a:gridCol w="493019">
                  <a:extLst>
                    <a:ext uri="{9D8B030D-6E8A-4147-A177-3AD203B41FA5}">
                      <a16:colId xmlns:a16="http://schemas.microsoft.com/office/drawing/2014/main" val="3249811948"/>
                    </a:ext>
                  </a:extLst>
                </a:gridCol>
                <a:gridCol w="488804">
                  <a:extLst>
                    <a:ext uri="{9D8B030D-6E8A-4147-A177-3AD203B41FA5}">
                      <a16:colId xmlns:a16="http://schemas.microsoft.com/office/drawing/2014/main" val="582050260"/>
                    </a:ext>
                  </a:extLst>
                </a:gridCol>
                <a:gridCol w="488804">
                  <a:extLst>
                    <a:ext uri="{9D8B030D-6E8A-4147-A177-3AD203B41FA5}">
                      <a16:colId xmlns:a16="http://schemas.microsoft.com/office/drawing/2014/main" val="4023262956"/>
                    </a:ext>
                  </a:extLst>
                </a:gridCol>
                <a:gridCol w="522513">
                  <a:extLst>
                    <a:ext uri="{9D8B030D-6E8A-4147-A177-3AD203B41FA5}">
                      <a16:colId xmlns:a16="http://schemas.microsoft.com/office/drawing/2014/main" val="2249702201"/>
                    </a:ext>
                  </a:extLst>
                </a:gridCol>
                <a:gridCol w="938822">
                  <a:extLst>
                    <a:ext uri="{9D8B030D-6E8A-4147-A177-3AD203B41FA5}">
                      <a16:colId xmlns:a16="http://schemas.microsoft.com/office/drawing/2014/main" val="3831683051"/>
                    </a:ext>
                  </a:extLst>
                </a:gridCol>
                <a:gridCol w="830986">
                  <a:extLst>
                    <a:ext uri="{9D8B030D-6E8A-4147-A177-3AD203B41FA5}">
                      <a16:colId xmlns:a16="http://schemas.microsoft.com/office/drawing/2014/main" val="461578916"/>
                    </a:ext>
                  </a:extLst>
                </a:gridCol>
                <a:gridCol w="1061882">
                  <a:extLst>
                    <a:ext uri="{9D8B030D-6E8A-4147-A177-3AD203B41FA5}">
                      <a16:colId xmlns:a16="http://schemas.microsoft.com/office/drawing/2014/main" val="3004627977"/>
                    </a:ext>
                  </a:extLst>
                </a:gridCol>
                <a:gridCol w="998678">
                  <a:extLst>
                    <a:ext uri="{9D8B030D-6E8A-4147-A177-3AD203B41FA5}">
                      <a16:colId xmlns:a16="http://schemas.microsoft.com/office/drawing/2014/main" val="2421745818"/>
                    </a:ext>
                  </a:extLst>
                </a:gridCol>
              </a:tblGrid>
              <a:tr h="350602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Sıra </a:t>
                      </a:r>
                      <a:b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Mahalle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Ada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Parsel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Bina Adı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Blok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Kat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Daire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Cephe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Taşınmaz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Cinsi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Alan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(m2)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Muhammen Bedel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Geçici </a:t>
                      </a:r>
                      <a:b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Teminat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7959885"/>
                  </a:ext>
                </a:extLst>
              </a:tr>
              <a:tr h="56496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Kazımkarabekir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13103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Ayasofya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B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32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2.950.000</a:t>
                      </a:r>
                      <a:endParaRPr lang="tr-TR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95.000</a:t>
                      </a:r>
                      <a:endParaRPr lang="tr-TR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07020784"/>
                  </a:ext>
                </a:extLst>
              </a:tr>
            </a:tbl>
          </a:graphicData>
        </a:graphic>
      </p:graphicFrame>
      <p:pic>
        <p:nvPicPr>
          <p:cNvPr id="9" name="Resi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915568"/>
            <a:ext cx="5580112" cy="4227932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t="13601" r="8933" b="15000"/>
          <a:stretch/>
        </p:blipFill>
        <p:spPr>
          <a:xfrm>
            <a:off x="12350" y="915568"/>
            <a:ext cx="3563888" cy="4210792"/>
          </a:xfrm>
          <a:prstGeom prst="rect">
            <a:avLst/>
          </a:prstGeom>
        </p:spPr>
      </p:pic>
      <p:sp>
        <p:nvSpPr>
          <p:cNvPr id="3" name="Serbest Form 2"/>
          <p:cNvSpPr/>
          <p:nvPr/>
        </p:nvSpPr>
        <p:spPr>
          <a:xfrm>
            <a:off x="1111669" y="1995686"/>
            <a:ext cx="1365250" cy="539750"/>
          </a:xfrm>
          <a:custGeom>
            <a:avLst/>
            <a:gdLst>
              <a:gd name="connsiteX0" fmla="*/ 1352550 w 1365250"/>
              <a:gd name="connsiteY0" fmla="*/ 495300 h 539750"/>
              <a:gd name="connsiteX1" fmla="*/ 565150 w 1365250"/>
              <a:gd name="connsiteY1" fmla="*/ 215900 h 539750"/>
              <a:gd name="connsiteX2" fmla="*/ 0 w 1365250"/>
              <a:gd name="connsiteY2" fmla="*/ 539750 h 539750"/>
              <a:gd name="connsiteX3" fmla="*/ 44450 w 1365250"/>
              <a:gd name="connsiteY3" fmla="*/ 361950 h 539750"/>
              <a:gd name="connsiteX4" fmla="*/ 596900 w 1365250"/>
              <a:gd name="connsiteY4" fmla="*/ 0 h 539750"/>
              <a:gd name="connsiteX5" fmla="*/ 736600 w 1365250"/>
              <a:gd name="connsiteY5" fmla="*/ 38100 h 539750"/>
              <a:gd name="connsiteX6" fmla="*/ 939800 w 1365250"/>
              <a:gd name="connsiteY6" fmla="*/ 107950 h 539750"/>
              <a:gd name="connsiteX7" fmla="*/ 1365250 w 1365250"/>
              <a:gd name="connsiteY7" fmla="*/ 285750 h 539750"/>
              <a:gd name="connsiteX8" fmla="*/ 1352550 w 1365250"/>
              <a:gd name="connsiteY8" fmla="*/ 495300 h 53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539750">
                <a:moveTo>
                  <a:pt x="1352550" y="495300"/>
                </a:moveTo>
                <a:lnTo>
                  <a:pt x="565150" y="215900"/>
                </a:lnTo>
                <a:lnTo>
                  <a:pt x="0" y="539750"/>
                </a:lnTo>
                <a:lnTo>
                  <a:pt x="44450" y="361950"/>
                </a:lnTo>
                <a:lnTo>
                  <a:pt x="596900" y="0"/>
                </a:lnTo>
                <a:lnTo>
                  <a:pt x="736600" y="38100"/>
                </a:lnTo>
                <a:lnTo>
                  <a:pt x="939800" y="107950"/>
                </a:lnTo>
                <a:lnTo>
                  <a:pt x="1365250" y="285750"/>
                </a:lnTo>
                <a:lnTo>
                  <a:pt x="1352550" y="49530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6" name="Sağ Ok 5"/>
          <p:cNvSpPr/>
          <p:nvPr/>
        </p:nvSpPr>
        <p:spPr>
          <a:xfrm rot="7059690">
            <a:off x="5582282" y="2116406"/>
            <a:ext cx="522312" cy="144016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6480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9063181"/>
              </p:ext>
            </p:extLst>
          </p:nvPr>
        </p:nvGraphicFramePr>
        <p:xfrm>
          <a:off x="0" y="0"/>
          <a:ext cx="9144000" cy="915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5093">
                  <a:extLst>
                    <a:ext uri="{9D8B030D-6E8A-4147-A177-3AD203B41FA5}">
                      <a16:colId xmlns:a16="http://schemas.microsoft.com/office/drawing/2014/main" val="1892544128"/>
                    </a:ext>
                  </a:extLst>
                </a:gridCol>
                <a:gridCol w="881737">
                  <a:extLst>
                    <a:ext uri="{9D8B030D-6E8A-4147-A177-3AD203B41FA5}">
                      <a16:colId xmlns:a16="http://schemas.microsoft.com/office/drawing/2014/main" val="1298931723"/>
                    </a:ext>
                  </a:extLst>
                </a:gridCol>
                <a:gridCol w="486677">
                  <a:extLst>
                    <a:ext uri="{9D8B030D-6E8A-4147-A177-3AD203B41FA5}">
                      <a16:colId xmlns:a16="http://schemas.microsoft.com/office/drawing/2014/main" val="3403421486"/>
                    </a:ext>
                  </a:extLst>
                </a:gridCol>
                <a:gridCol w="822773">
                  <a:extLst>
                    <a:ext uri="{9D8B030D-6E8A-4147-A177-3AD203B41FA5}">
                      <a16:colId xmlns:a16="http://schemas.microsoft.com/office/drawing/2014/main" val="3988316381"/>
                    </a:ext>
                  </a:extLst>
                </a:gridCol>
                <a:gridCol w="674212">
                  <a:extLst>
                    <a:ext uri="{9D8B030D-6E8A-4147-A177-3AD203B41FA5}">
                      <a16:colId xmlns:a16="http://schemas.microsoft.com/office/drawing/2014/main" val="3447190465"/>
                    </a:ext>
                  </a:extLst>
                </a:gridCol>
                <a:gridCol w="493019">
                  <a:extLst>
                    <a:ext uri="{9D8B030D-6E8A-4147-A177-3AD203B41FA5}">
                      <a16:colId xmlns:a16="http://schemas.microsoft.com/office/drawing/2014/main" val="3249811948"/>
                    </a:ext>
                  </a:extLst>
                </a:gridCol>
                <a:gridCol w="488804">
                  <a:extLst>
                    <a:ext uri="{9D8B030D-6E8A-4147-A177-3AD203B41FA5}">
                      <a16:colId xmlns:a16="http://schemas.microsoft.com/office/drawing/2014/main" val="582050260"/>
                    </a:ext>
                  </a:extLst>
                </a:gridCol>
                <a:gridCol w="488804">
                  <a:extLst>
                    <a:ext uri="{9D8B030D-6E8A-4147-A177-3AD203B41FA5}">
                      <a16:colId xmlns:a16="http://schemas.microsoft.com/office/drawing/2014/main" val="4023262956"/>
                    </a:ext>
                  </a:extLst>
                </a:gridCol>
                <a:gridCol w="522513">
                  <a:extLst>
                    <a:ext uri="{9D8B030D-6E8A-4147-A177-3AD203B41FA5}">
                      <a16:colId xmlns:a16="http://schemas.microsoft.com/office/drawing/2014/main" val="2249702201"/>
                    </a:ext>
                  </a:extLst>
                </a:gridCol>
                <a:gridCol w="938822">
                  <a:extLst>
                    <a:ext uri="{9D8B030D-6E8A-4147-A177-3AD203B41FA5}">
                      <a16:colId xmlns:a16="http://schemas.microsoft.com/office/drawing/2014/main" val="3831683051"/>
                    </a:ext>
                  </a:extLst>
                </a:gridCol>
                <a:gridCol w="830986">
                  <a:extLst>
                    <a:ext uri="{9D8B030D-6E8A-4147-A177-3AD203B41FA5}">
                      <a16:colId xmlns:a16="http://schemas.microsoft.com/office/drawing/2014/main" val="461578916"/>
                    </a:ext>
                  </a:extLst>
                </a:gridCol>
                <a:gridCol w="1061882">
                  <a:extLst>
                    <a:ext uri="{9D8B030D-6E8A-4147-A177-3AD203B41FA5}">
                      <a16:colId xmlns:a16="http://schemas.microsoft.com/office/drawing/2014/main" val="3004627977"/>
                    </a:ext>
                  </a:extLst>
                </a:gridCol>
                <a:gridCol w="998678">
                  <a:extLst>
                    <a:ext uri="{9D8B030D-6E8A-4147-A177-3AD203B41FA5}">
                      <a16:colId xmlns:a16="http://schemas.microsoft.com/office/drawing/2014/main" val="2421745818"/>
                    </a:ext>
                  </a:extLst>
                </a:gridCol>
              </a:tblGrid>
              <a:tr h="350602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Sıra </a:t>
                      </a:r>
                      <a:b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Mahalle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Ada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Parsel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Bina Adı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Blok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Kat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Daire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Cephe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Taşınmaz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Cinsi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Alan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(m2)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Muhammen Bedel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Geçici </a:t>
                      </a:r>
                      <a:b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Teminat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7959885"/>
                  </a:ext>
                </a:extLst>
              </a:tr>
              <a:tr h="56496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Kazımkarabekir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13103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Ayasofya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B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2.950.000</a:t>
                      </a:r>
                      <a:endParaRPr lang="tr-TR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95.000</a:t>
                      </a:r>
                      <a:endParaRPr lang="tr-TR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07020784"/>
                  </a:ext>
                </a:extLst>
              </a:tr>
            </a:tbl>
          </a:graphicData>
        </a:graphic>
      </p:graphicFrame>
      <p:pic>
        <p:nvPicPr>
          <p:cNvPr id="9" name="Resi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915567"/>
            <a:ext cx="5580112" cy="4275149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t="13601" r="8933" b="15000"/>
          <a:stretch/>
        </p:blipFill>
        <p:spPr>
          <a:xfrm>
            <a:off x="0" y="915566"/>
            <a:ext cx="3563888" cy="4210794"/>
          </a:xfrm>
          <a:prstGeom prst="rect">
            <a:avLst/>
          </a:prstGeom>
        </p:spPr>
      </p:pic>
      <p:sp>
        <p:nvSpPr>
          <p:cNvPr id="2" name="Serbest Form 1"/>
          <p:cNvSpPr/>
          <p:nvPr/>
        </p:nvSpPr>
        <p:spPr>
          <a:xfrm>
            <a:off x="1162050" y="1779662"/>
            <a:ext cx="1308100" cy="596900"/>
          </a:xfrm>
          <a:custGeom>
            <a:avLst/>
            <a:gdLst>
              <a:gd name="connsiteX0" fmla="*/ 1289050 w 1308100"/>
              <a:gd name="connsiteY0" fmla="*/ 527050 h 596900"/>
              <a:gd name="connsiteX1" fmla="*/ 1289050 w 1308100"/>
              <a:gd name="connsiteY1" fmla="*/ 527050 h 596900"/>
              <a:gd name="connsiteX2" fmla="*/ 965200 w 1308100"/>
              <a:gd name="connsiteY2" fmla="*/ 311150 h 596900"/>
              <a:gd name="connsiteX3" fmla="*/ 552450 w 1308100"/>
              <a:gd name="connsiteY3" fmla="*/ 228600 h 596900"/>
              <a:gd name="connsiteX4" fmla="*/ 0 w 1308100"/>
              <a:gd name="connsiteY4" fmla="*/ 596900 h 596900"/>
              <a:gd name="connsiteX5" fmla="*/ 38100 w 1308100"/>
              <a:gd name="connsiteY5" fmla="*/ 393700 h 596900"/>
              <a:gd name="connsiteX6" fmla="*/ 533400 w 1308100"/>
              <a:gd name="connsiteY6" fmla="*/ 0 h 596900"/>
              <a:gd name="connsiteX7" fmla="*/ 869950 w 1308100"/>
              <a:gd name="connsiteY7" fmla="*/ 146050 h 596900"/>
              <a:gd name="connsiteX8" fmla="*/ 952500 w 1308100"/>
              <a:gd name="connsiteY8" fmla="*/ 114300 h 596900"/>
              <a:gd name="connsiteX9" fmla="*/ 1308100 w 1308100"/>
              <a:gd name="connsiteY9" fmla="*/ 336550 h 596900"/>
              <a:gd name="connsiteX10" fmla="*/ 1289050 w 1308100"/>
              <a:gd name="connsiteY10" fmla="*/ 527050 h 59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08100" h="596900">
                <a:moveTo>
                  <a:pt x="1289050" y="527050"/>
                </a:moveTo>
                <a:lnTo>
                  <a:pt x="1289050" y="527050"/>
                </a:lnTo>
                <a:lnTo>
                  <a:pt x="965200" y="311150"/>
                </a:lnTo>
                <a:lnTo>
                  <a:pt x="552450" y="228600"/>
                </a:lnTo>
                <a:lnTo>
                  <a:pt x="0" y="596900"/>
                </a:lnTo>
                <a:lnTo>
                  <a:pt x="38100" y="393700"/>
                </a:lnTo>
                <a:lnTo>
                  <a:pt x="533400" y="0"/>
                </a:lnTo>
                <a:lnTo>
                  <a:pt x="869950" y="146050"/>
                </a:lnTo>
                <a:lnTo>
                  <a:pt x="952500" y="114300"/>
                </a:lnTo>
                <a:lnTo>
                  <a:pt x="1308100" y="336550"/>
                </a:lnTo>
                <a:lnTo>
                  <a:pt x="1289050" y="52705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6" name="Sağ Ok 5"/>
          <p:cNvSpPr/>
          <p:nvPr/>
        </p:nvSpPr>
        <p:spPr>
          <a:xfrm rot="7059690">
            <a:off x="5582282" y="2116406"/>
            <a:ext cx="522312" cy="144016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281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graphicFrame>
        <p:nvGraphicFramePr>
          <p:cNvPr id="4" name="İçerik Yer Tutucus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1312808"/>
              </p:ext>
            </p:extLst>
          </p:nvPr>
        </p:nvGraphicFramePr>
        <p:xfrm>
          <a:off x="1" y="-4"/>
          <a:ext cx="9143998" cy="51434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0184">
                  <a:extLst>
                    <a:ext uri="{9D8B030D-6E8A-4147-A177-3AD203B41FA5}">
                      <a16:colId xmlns:a16="http://schemas.microsoft.com/office/drawing/2014/main" val="3487519177"/>
                    </a:ext>
                  </a:extLst>
                </a:gridCol>
                <a:gridCol w="1246600">
                  <a:extLst>
                    <a:ext uri="{9D8B030D-6E8A-4147-A177-3AD203B41FA5}">
                      <a16:colId xmlns:a16="http://schemas.microsoft.com/office/drawing/2014/main" val="3993445296"/>
                    </a:ext>
                  </a:extLst>
                </a:gridCol>
                <a:gridCol w="693789">
                  <a:extLst>
                    <a:ext uri="{9D8B030D-6E8A-4147-A177-3AD203B41FA5}">
                      <a16:colId xmlns:a16="http://schemas.microsoft.com/office/drawing/2014/main" val="2281380218"/>
                    </a:ext>
                  </a:extLst>
                </a:gridCol>
                <a:gridCol w="1020176">
                  <a:extLst>
                    <a:ext uri="{9D8B030D-6E8A-4147-A177-3AD203B41FA5}">
                      <a16:colId xmlns:a16="http://schemas.microsoft.com/office/drawing/2014/main" val="142295406"/>
                    </a:ext>
                  </a:extLst>
                </a:gridCol>
                <a:gridCol w="471640">
                  <a:extLst>
                    <a:ext uri="{9D8B030D-6E8A-4147-A177-3AD203B41FA5}">
                      <a16:colId xmlns:a16="http://schemas.microsoft.com/office/drawing/2014/main" val="2582686053"/>
                    </a:ext>
                  </a:extLst>
                </a:gridCol>
                <a:gridCol w="528887">
                  <a:extLst>
                    <a:ext uri="{9D8B030D-6E8A-4147-A177-3AD203B41FA5}">
                      <a16:colId xmlns:a16="http://schemas.microsoft.com/office/drawing/2014/main" val="1827926187"/>
                    </a:ext>
                  </a:extLst>
                </a:gridCol>
                <a:gridCol w="617746">
                  <a:extLst>
                    <a:ext uri="{9D8B030D-6E8A-4147-A177-3AD203B41FA5}">
                      <a16:colId xmlns:a16="http://schemas.microsoft.com/office/drawing/2014/main" val="3981635589"/>
                    </a:ext>
                  </a:extLst>
                </a:gridCol>
                <a:gridCol w="617746">
                  <a:extLst>
                    <a:ext uri="{9D8B030D-6E8A-4147-A177-3AD203B41FA5}">
                      <a16:colId xmlns:a16="http://schemas.microsoft.com/office/drawing/2014/main" val="3292079893"/>
                    </a:ext>
                  </a:extLst>
                </a:gridCol>
                <a:gridCol w="1063752">
                  <a:extLst>
                    <a:ext uri="{9D8B030D-6E8A-4147-A177-3AD203B41FA5}">
                      <a16:colId xmlns:a16="http://schemas.microsoft.com/office/drawing/2014/main" val="4255006289"/>
                    </a:ext>
                  </a:extLst>
                </a:gridCol>
                <a:gridCol w="616889">
                  <a:extLst>
                    <a:ext uri="{9D8B030D-6E8A-4147-A177-3AD203B41FA5}">
                      <a16:colId xmlns:a16="http://schemas.microsoft.com/office/drawing/2014/main" val="4270425450"/>
                    </a:ext>
                  </a:extLst>
                </a:gridCol>
                <a:gridCol w="1059481">
                  <a:extLst>
                    <a:ext uri="{9D8B030D-6E8A-4147-A177-3AD203B41FA5}">
                      <a16:colId xmlns:a16="http://schemas.microsoft.com/office/drawing/2014/main" val="47831062"/>
                    </a:ext>
                  </a:extLst>
                </a:gridCol>
                <a:gridCol w="727108">
                  <a:extLst>
                    <a:ext uri="{9D8B030D-6E8A-4147-A177-3AD203B41FA5}">
                      <a16:colId xmlns:a16="http://schemas.microsoft.com/office/drawing/2014/main" val="2501371459"/>
                    </a:ext>
                  </a:extLst>
                </a:gridCol>
              </a:tblGrid>
              <a:tr h="2547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Sıra </a:t>
                      </a:r>
                      <a:br>
                        <a:rPr lang="tr-TR" sz="700">
                          <a:effectLst/>
                        </a:rPr>
                      </a:br>
                      <a:r>
                        <a:rPr lang="tr-TR" sz="700">
                          <a:effectLst/>
                        </a:rPr>
                        <a:t>No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Mahalle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Ada Parsel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Bina Adı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Blok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Kat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Daire </a:t>
                      </a:r>
                      <a:br>
                        <a:rPr lang="tr-TR" sz="700">
                          <a:effectLst/>
                        </a:rPr>
                      </a:br>
                      <a:r>
                        <a:rPr lang="tr-TR" sz="700">
                          <a:effectLst/>
                        </a:rPr>
                        <a:t>No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Cephe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Taşınmaz </a:t>
                      </a:r>
                      <a:br>
                        <a:rPr lang="tr-TR" sz="700">
                          <a:effectLst/>
                        </a:rPr>
                      </a:br>
                      <a:r>
                        <a:rPr lang="tr-TR" sz="700">
                          <a:effectLst/>
                        </a:rPr>
                        <a:t>Cinsi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Alan </a:t>
                      </a:r>
                      <a:br>
                        <a:rPr lang="tr-TR" sz="700">
                          <a:effectLst/>
                        </a:rPr>
                      </a:br>
                      <a:r>
                        <a:rPr lang="tr-TR" sz="700">
                          <a:effectLst/>
                        </a:rPr>
                        <a:t>(m2)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Muhammen Bedel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Geçici </a:t>
                      </a:r>
                      <a:br>
                        <a:rPr lang="tr-TR" sz="700">
                          <a:effectLst/>
                        </a:rPr>
                      </a:br>
                      <a:r>
                        <a:rPr lang="tr-TR" sz="700">
                          <a:effectLst/>
                        </a:rPr>
                        <a:t>Teminat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extLst>
                  <a:ext uri="{0D108BD9-81ED-4DB2-BD59-A6C34878D82A}">
                    <a16:rowId xmlns:a16="http://schemas.microsoft.com/office/drawing/2014/main" val="1767166258"/>
                  </a:ext>
                </a:extLst>
              </a:tr>
              <a:tr h="1685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1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Kazımkarabekir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13293/1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Kübra Park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D 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12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45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KB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Mesken(3+1)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155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3.100.000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95.000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/>
                </a:tc>
                <a:extLst>
                  <a:ext uri="{0D108BD9-81ED-4DB2-BD59-A6C34878D82A}">
                    <a16:rowId xmlns:a16="http://schemas.microsoft.com/office/drawing/2014/main" val="3384081348"/>
                  </a:ext>
                </a:extLst>
              </a:tr>
              <a:tr h="1685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2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Kazımkarabekir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13293/1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Kübra Park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D 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12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46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KD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Mesken(3+1)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155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3.100.000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95.000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/>
                </a:tc>
                <a:extLst>
                  <a:ext uri="{0D108BD9-81ED-4DB2-BD59-A6C34878D82A}">
                    <a16:rowId xmlns:a16="http://schemas.microsoft.com/office/drawing/2014/main" val="916199109"/>
                  </a:ext>
                </a:extLst>
              </a:tr>
              <a:tr h="1685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3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Kazımkarabekir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13293/1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Kübra Park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D 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14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55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GD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Mesken(3+1)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155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2.950.000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95.000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/>
                </a:tc>
                <a:extLst>
                  <a:ext uri="{0D108BD9-81ED-4DB2-BD59-A6C34878D82A}">
                    <a16:rowId xmlns:a16="http://schemas.microsoft.com/office/drawing/2014/main" val="1265760269"/>
                  </a:ext>
                </a:extLst>
              </a:tr>
              <a:tr h="1685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4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Kazımkarabekir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13293/1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Kübra Park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D 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14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56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GB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Mesken(3+1)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155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2.950.000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95.000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/>
                </a:tc>
                <a:extLst>
                  <a:ext uri="{0D108BD9-81ED-4DB2-BD59-A6C34878D82A}">
                    <a16:rowId xmlns:a16="http://schemas.microsoft.com/office/drawing/2014/main" val="165653870"/>
                  </a:ext>
                </a:extLst>
              </a:tr>
              <a:tr h="1685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5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Kazımkarabekir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12143/3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Korer Park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C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4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15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GD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Mesken(3+1)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155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2.800.000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95.000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/>
                </a:tc>
                <a:extLst>
                  <a:ext uri="{0D108BD9-81ED-4DB2-BD59-A6C34878D82A}">
                    <a16:rowId xmlns:a16="http://schemas.microsoft.com/office/drawing/2014/main" val="1470844741"/>
                  </a:ext>
                </a:extLst>
              </a:tr>
              <a:tr h="1685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6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Kazımkarabekir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12143/3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Korer Park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C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4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16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GB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Mesken(3+1)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155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2.800.000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95.000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/>
                </a:tc>
                <a:extLst>
                  <a:ext uri="{0D108BD9-81ED-4DB2-BD59-A6C34878D82A}">
                    <a16:rowId xmlns:a16="http://schemas.microsoft.com/office/drawing/2014/main" val="2518822123"/>
                  </a:ext>
                </a:extLst>
              </a:tr>
              <a:tr h="1685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7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Kazımkarabekir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12143/3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Korer Park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C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2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5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KB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Mesken(3+1)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155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3.000.000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95.000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/>
                </a:tc>
                <a:extLst>
                  <a:ext uri="{0D108BD9-81ED-4DB2-BD59-A6C34878D82A}">
                    <a16:rowId xmlns:a16="http://schemas.microsoft.com/office/drawing/2014/main" val="3919502507"/>
                  </a:ext>
                </a:extLst>
              </a:tr>
              <a:tr h="1685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8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Kazımkarabekir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12143/3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Korer Park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C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2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6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KD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Mesken(3+1)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155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3.000.000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95.000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/>
                </a:tc>
                <a:extLst>
                  <a:ext uri="{0D108BD9-81ED-4DB2-BD59-A6C34878D82A}">
                    <a16:rowId xmlns:a16="http://schemas.microsoft.com/office/drawing/2014/main" val="463612346"/>
                  </a:ext>
                </a:extLst>
              </a:tr>
              <a:tr h="1685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9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Kazımkarabekir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12143/3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Korer Park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D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10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38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KD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Mesken(3+1)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135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3.100.000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95.000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/>
                </a:tc>
                <a:extLst>
                  <a:ext uri="{0D108BD9-81ED-4DB2-BD59-A6C34878D82A}">
                    <a16:rowId xmlns:a16="http://schemas.microsoft.com/office/drawing/2014/main" val="1359640922"/>
                  </a:ext>
                </a:extLst>
              </a:tr>
              <a:tr h="1685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10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Kazımkarabekir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12143/3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Korer Park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D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10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37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KB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Mesken(3+1)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135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3.100.000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95.000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/>
                </a:tc>
                <a:extLst>
                  <a:ext uri="{0D108BD9-81ED-4DB2-BD59-A6C34878D82A}">
                    <a16:rowId xmlns:a16="http://schemas.microsoft.com/office/drawing/2014/main" val="1504474403"/>
                  </a:ext>
                </a:extLst>
              </a:tr>
              <a:tr h="1685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11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Kazımkarabekir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13296/1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Sungur 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A 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5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19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GD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Mesken(3+1)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155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3.100.000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95.000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/>
                </a:tc>
                <a:extLst>
                  <a:ext uri="{0D108BD9-81ED-4DB2-BD59-A6C34878D82A}">
                    <a16:rowId xmlns:a16="http://schemas.microsoft.com/office/drawing/2014/main" val="88529614"/>
                  </a:ext>
                </a:extLst>
              </a:tr>
              <a:tr h="1685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12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Kazımkarabekir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13296/1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Sungur 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A 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5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20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GB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Mesken(3+1)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155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3.100.000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95.000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/>
                </a:tc>
                <a:extLst>
                  <a:ext uri="{0D108BD9-81ED-4DB2-BD59-A6C34878D82A}">
                    <a16:rowId xmlns:a16="http://schemas.microsoft.com/office/drawing/2014/main" val="2402689104"/>
                  </a:ext>
                </a:extLst>
              </a:tr>
              <a:tr h="1685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13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Kazımkarabekir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13296/1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Sungur 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A 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7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27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GD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Mesken(3+1)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155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3.100.000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95.000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/>
                </a:tc>
                <a:extLst>
                  <a:ext uri="{0D108BD9-81ED-4DB2-BD59-A6C34878D82A}">
                    <a16:rowId xmlns:a16="http://schemas.microsoft.com/office/drawing/2014/main" val="2768267995"/>
                  </a:ext>
                </a:extLst>
              </a:tr>
              <a:tr h="1685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14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Kazımkarabekir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13296/1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Sungur 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A 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9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33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KB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Mesken(3+1)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155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3.100.000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95.000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/>
                </a:tc>
                <a:extLst>
                  <a:ext uri="{0D108BD9-81ED-4DB2-BD59-A6C34878D82A}">
                    <a16:rowId xmlns:a16="http://schemas.microsoft.com/office/drawing/2014/main" val="2304685334"/>
                  </a:ext>
                </a:extLst>
              </a:tr>
              <a:tr h="1685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15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Kazımkarabekir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13296/1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Sungur 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A 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9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35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GD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Mesken(3+1)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155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2.800.000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95.000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/>
                </a:tc>
                <a:extLst>
                  <a:ext uri="{0D108BD9-81ED-4DB2-BD59-A6C34878D82A}">
                    <a16:rowId xmlns:a16="http://schemas.microsoft.com/office/drawing/2014/main" val="2119965401"/>
                  </a:ext>
                </a:extLst>
              </a:tr>
              <a:tr h="1685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16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Kazımkarabekir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13103/2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Ayasofya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B 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8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32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KB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Mesken(3+1)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135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2.950.000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95.000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/>
                </a:tc>
                <a:extLst>
                  <a:ext uri="{0D108BD9-81ED-4DB2-BD59-A6C34878D82A}">
                    <a16:rowId xmlns:a16="http://schemas.microsoft.com/office/drawing/2014/main" val="217201034"/>
                  </a:ext>
                </a:extLst>
              </a:tr>
              <a:tr h="1685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17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Kazımkarabekir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13103/2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Ayasofya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B 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9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36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KB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Mesken(3+1)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135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2.950.000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95.000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/>
                </a:tc>
                <a:extLst>
                  <a:ext uri="{0D108BD9-81ED-4DB2-BD59-A6C34878D82A}">
                    <a16:rowId xmlns:a16="http://schemas.microsoft.com/office/drawing/2014/main" val="1150439057"/>
                  </a:ext>
                </a:extLst>
              </a:tr>
              <a:tr h="1685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18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Kazımkarabekir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13103/2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Erciyes Park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D 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10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57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G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Mesken(2+1)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105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2.650.000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95.000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/>
                </a:tc>
                <a:extLst>
                  <a:ext uri="{0D108BD9-81ED-4DB2-BD59-A6C34878D82A}">
                    <a16:rowId xmlns:a16="http://schemas.microsoft.com/office/drawing/2014/main" val="1835160042"/>
                  </a:ext>
                </a:extLst>
              </a:tr>
              <a:tr h="1685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19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Anbar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13052/1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Eylül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C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10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62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KD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Mesken(2+1)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110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2.300.000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70.000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/>
                </a:tc>
                <a:extLst>
                  <a:ext uri="{0D108BD9-81ED-4DB2-BD59-A6C34878D82A}">
                    <a16:rowId xmlns:a16="http://schemas.microsoft.com/office/drawing/2014/main" val="2318892635"/>
                  </a:ext>
                </a:extLst>
              </a:tr>
              <a:tr h="1685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20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Anbar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13052/1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Eylül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C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10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61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KB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Mesken(2+1)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110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2.300.000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70.000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/>
                </a:tc>
                <a:extLst>
                  <a:ext uri="{0D108BD9-81ED-4DB2-BD59-A6C34878D82A}">
                    <a16:rowId xmlns:a16="http://schemas.microsoft.com/office/drawing/2014/main" val="60012875"/>
                  </a:ext>
                </a:extLst>
              </a:tr>
              <a:tr h="1685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21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Anbar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13052/1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Eylül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C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8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50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KD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Mesken(2+1)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110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2.300.000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70.000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/>
                </a:tc>
                <a:extLst>
                  <a:ext uri="{0D108BD9-81ED-4DB2-BD59-A6C34878D82A}">
                    <a16:rowId xmlns:a16="http://schemas.microsoft.com/office/drawing/2014/main" val="1097537028"/>
                  </a:ext>
                </a:extLst>
              </a:tr>
              <a:tr h="1685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22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Anbar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13052/1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Eylül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C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8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49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KB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Mesken(2+1)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110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2.300.000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 dirty="0">
                          <a:effectLst/>
                        </a:rPr>
                        <a:t>70.000</a:t>
                      </a:r>
                      <a:endParaRPr lang="tr-T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/>
                </a:tc>
                <a:extLst>
                  <a:ext uri="{0D108BD9-81ED-4DB2-BD59-A6C34878D82A}">
                    <a16:rowId xmlns:a16="http://schemas.microsoft.com/office/drawing/2014/main" val="781302468"/>
                  </a:ext>
                </a:extLst>
              </a:tr>
              <a:tr h="1685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23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Anbar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13052/1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Eylül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C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7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44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KD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Mesken(2+1)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110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2.300.000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70.000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/>
                </a:tc>
                <a:extLst>
                  <a:ext uri="{0D108BD9-81ED-4DB2-BD59-A6C34878D82A}">
                    <a16:rowId xmlns:a16="http://schemas.microsoft.com/office/drawing/2014/main" val="3677399196"/>
                  </a:ext>
                </a:extLst>
              </a:tr>
              <a:tr h="1685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24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Anbar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13052/1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Eylül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C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4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25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KB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Mesken(2+1)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110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2.300.000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70.000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/>
                </a:tc>
                <a:extLst>
                  <a:ext uri="{0D108BD9-81ED-4DB2-BD59-A6C34878D82A}">
                    <a16:rowId xmlns:a16="http://schemas.microsoft.com/office/drawing/2014/main" val="1333095986"/>
                  </a:ext>
                </a:extLst>
              </a:tr>
              <a:tr h="1685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25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Anbar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13052/1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Eylül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C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10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60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B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Mesken(2+1)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100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2.250.000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70.000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/>
                </a:tc>
                <a:extLst>
                  <a:ext uri="{0D108BD9-81ED-4DB2-BD59-A6C34878D82A}">
                    <a16:rowId xmlns:a16="http://schemas.microsoft.com/office/drawing/2014/main" val="1070285065"/>
                  </a:ext>
                </a:extLst>
              </a:tr>
              <a:tr h="1685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26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Anbar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13052/1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Eylül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C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8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51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D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Mesken(2+1)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100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2.250.000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70.000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/>
                </a:tc>
                <a:extLst>
                  <a:ext uri="{0D108BD9-81ED-4DB2-BD59-A6C34878D82A}">
                    <a16:rowId xmlns:a16="http://schemas.microsoft.com/office/drawing/2014/main" val="3077628862"/>
                  </a:ext>
                </a:extLst>
              </a:tr>
              <a:tr h="1685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27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Anbar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13052/1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Eylül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C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7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42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B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Mesken(2+1)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100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2.250.000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70.000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/>
                </a:tc>
                <a:extLst>
                  <a:ext uri="{0D108BD9-81ED-4DB2-BD59-A6C34878D82A}">
                    <a16:rowId xmlns:a16="http://schemas.microsoft.com/office/drawing/2014/main" val="2227890661"/>
                  </a:ext>
                </a:extLst>
              </a:tr>
              <a:tr h="1685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28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Battalgazi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12751/1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Kar Sitesi 3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F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Z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76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KB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İşyeri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116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4.900.000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150.000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/>
                </a:tc>
                <a:extLst>
                  <a:ext uri="{0D108BD9-81ED-4DB2-BD59-A6C34878D82A}">
                    <a16:rowId xmlns:a16="http://schemas.microsoft.com/office/drawing/2014/main" val="3790465830"/>
                  </a:ext>
                </a:extLst>
              </a:tr>
              <a:tr h="1685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29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Battalgazi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12751/1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Kar Sitesi 3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F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Z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73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GB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İşyeri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95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>
                          <a:effectLst/>
                        </a:rPr>
                        <a:t>4.000.000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700" dirty="0">
                          <a:effectLst/>
                        </a:rPr>
                        <a:t>150.000</a:t>
                      </a:r>
                      <a:endParaRPr lang="tr-T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912" marR="28912" marT="0" marB="0"/>
                </a:tc>
                <a:extLst>
                  <a:ext uri="{0D108BD9-81ED-4DB2-BD59-A6C34878D82A}">
                    <a16:rowId xmlns:a16="http://schemas.microsoft.com/office/drawing/2014/main" val="30863979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12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385207"/>
              </p:ext>
            </p:extLst>
          </p:nvPr>
        </p:nvGraphicFramePr>
        <p:xfrm>
          <a:off x="0" y="0"/>
          <a:ext cx="9144000" cy="915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5093">
                  <a:extLst>
                    <a:ext uri="{9D8B030D-6E8A-4147-A177-3AD203B41FA5}">
                      <a16:colId xmlns:a16="http://schemas.microsoft.com/office/drawing/2014/main" val="1892544128"/>
                    </a:ext>
                  </a:extLst>
                </a:gridCol>
                <a:gridCol w="881737">
                  <a:extLst>
                    <a:ext uri="{9D8B030D-6E8A-4147-A177-3AD203B41FA5}">
                      <a16:colId xmlns:a16="http://schemas.microsoft.com/office/drawing/2014/main" val="1298931723"/>
                    </a:ext>
                  </a:extLst>
                </a:gridCol>
                <a:gridCol w="486677">
                  <a:extLst>
                    <a:ext uri="{9D8B030D-6E8A-4147-A177-3AD203B41FA5}">
                      <a16:colId xmlns:a16="http://schemas.microsoft.com/office/drawing/2014/main" val="3403421486"/>
                    </a:ext>
                  </a:extLst>
                </a:gridCol>
                <a:gridCol w="822773">
                  <a:extLst>
                    <a:ext uri="{9D8B030D-6E8A-4147-A177-3AD203B41FA5}">
                      <a16:colId xmlns:a16="http://schemas.microsoft.com/office/drawing/2014/main" val="3988316381"/>
                    </a:ext>
                  </a:extLst>
                </a:gridCol>
                <a:gridCol w="674212">
                  <a:extLst>
                    <a:ext uri="{9D8B030D-6E8A-4147-A177-3AD203B41FA5}">
                      <a16:colId xmlns:a16="http://schemas.microsoft.com/office/drawing/2014/main" val="3447190465"/>
                    </a:ext>
                  </a:extLst>
                </a:gridCol>
                <a:gridCol w="493019">
                  <a:extLst>
                    <a:ext uri="{9D8B030D-6E8A-4147-A177-3AD203B41FA5}">
                      <a16:colId xmlns:a16="http://schemas.microsoft.com/office/drawing/2014/main" val="3249811948"/>
                    </a:ext>
                  </a:extLst>
                </a:gridCol>
                <a:gridCol w="488804">
                  <a:extLst>
                    <a:ext uri="{9D8B030D-6E8A-4147-A177-3AD203B41FA5}">
                      <a16:colId xmlns:a16="http://schemas.microsoft.com/office/drawing/2014/main" val="582050260"/>
                    </a:ext>
                  </a:extLst>
                </a:gridCol>
                <a:gridCol w="488804">
                  <a:extLst>
                    <a:ext uri="{9D8B030D-6E8A-4147-A177-3AD203B41FA5}">
                      <a16:colId xmlns:a16="http://schemas.microsoft.com/office/drawing/2014/main" val="4023262956"/>
                    </a:ext>
                  </a:extLst>
                </a:gridCol>
                <a:gridCol w="522513">
                  <a:extLst>
                    <a:ext uri="{9D8B030D-6E8A-4147-A177-3AD203B41FA5}">
                      <a16:colId xmlns:a16="http://schemas.microsoft.com/office/drawing/2014/main" val="2249702201"/>
                    </a:ext>
                  </a:extLst>
                </a:gridCol>
                <a:gridCol w="938822">
                  <a:extLst>
                    <a:ext uri="{9D8B030D-6E8A-4147-A177-3AD203B41FA5}">
                      <a16:colId xmlns:a16="http://schemas.microsoft.com/office/drawing/2014/main" val="3831683051"/>
                    </a:ext>
                  </a:extLst>
                </a:gridCol>
                <a:gridCol w="830986">
                  <a:extLst>
                    <a:ext uri="{9D8B030D-6E8A-4147-A177-3AD203B41FA5}">
                      <a16:colId xmlns:a16="http://schemas.microsoft.com/office/drawing/2014/main" val="461578916"/>
                    </a:ext>
                  </a:extLst>
                </a:gridCol>
                <a:gridCol w="1061882">
                  <a:extLst>
                    <a:ext uri="{9D8B030D-6E8A-4147-A177-3AD203B41FA5}">
                      <a16:colId xmlns:a16="http://schemas.microsoft.com/office/drawing/2014/main" val="3004627977"/>
                    </a:ext>
                  </a:extLst>
                </a:gridCol>
                <a:gridCol w="998678">
                  <a:extLst>
                    <a:ext uri="{9D8B030D-6E8A-4147-A177-3AD203B41FA5}">
                      <a16:colId xmlns:a16="http://schemas.microsoft.com/office/drawing/2014/main" val="2421745818"/>
                    </a:ext>
                  </a:extLst>
                </a:gridCol>
              </a:tblGrid>
              <a:tr h="350602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Sıra </a:t>
                      </a:r>
                      <a:b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Mahalle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Ada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Parsel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Bina Adı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Blok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Kat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Daire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Cephe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Taşınmaz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Cinsi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Alan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(m2)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Muhammen Bedel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Geçici </a:t>
                      </a:r>
                      <a:b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Teminat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7959885"/>
                  </a:ext>
                </a:extLst>
              </a:tr>
              <a:tr h="56496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Kazımkarabekir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13103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Erciyes Park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D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57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Mesken(2+1)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2.650.000</a:t>
                      </a:r>
                      <a:endParaRPr lang="tr-TR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95.000</a:t>
                      </a:r>
                      <a:endParaRPr lang="tr-TR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07020784"/>
                  </a:ext>
                </a:extLst>
              </a:tr>
            </a:tbl>
          </a:graphicData>
        </a:graphic>
      </p:graphicFrame>
      <p:pic>
        <p:nvPicPr>
          <p:cNvPr id="9" name="Resi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915568"/>
            <a:ext cx="5580112" cy="4227932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915568"/>
            <a:ext cx="3528392" cy="4202903"/>
          </a:xfrm>
          <a:prstGeom prst="rect">
            <a:avLst/>
          </a:prstGeom>
        </p:spPr>
      </p:pic>
      <p:sp>
        <p:nvSpPr>
          <p:cNvPr id="5" name="Serbest Form 4"/>
          <p:cNvSpPr/>
          <p:nvPr/>
        </p:nvSpPr>
        <p:spPr>
          <a:xfrm>
            <a:off x="1206500" y="1774825"/>
            <a:ext cx="815975" cy="190500"/>
          </a:xfrm>
          <a:custGeom>
            <a:avLst/>
            <a:gdLst>
              <a:gd name="connsiteX0" fmla="*/ 0 w 815975"/>
              <a:gd name="connsiteY0" fmla="*/ 190500 h 190500"/>
              <a:gd name="connsiteX1" fmla="*/ 0 w 815975"/>
              <a:gd name="connsiteY1" fmla="*/ 190500 h 190500"/>
              <a:gd name="connsiteX2" fmla="*/ 63500 w 815975"/>
              <a:gd name="connsiteY2" fmla="*/ 168275 h 190500"/>
              <a:gd name="connsiteX3" fmla="*/ 92075 w 815975"/>
              <a:gd name="connsiteY3" fmla="*/ 161925 h 190500"/>
              <a:gd name="connsiteX4" fmla="*/ 117475 w 815975"/>
              <a:gd name="connsiteY4" fmla="*/ 158750 h 190500"/>
              <a:gd name="connsiteX5" fmla="*/ 815975 w 815975"/>
              <a:gd name="connsiteY5" fmla="*/ 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5975" h="190500">
                <a:moveTo>
                  <a:pt x="0" y="190500"/>
                </a:moveTo>
                <a:lnTo>
                  <a:pt x="0" y="190500"/>
                </a:lnTo>
                <a:cubicBezTo>
                  <a:pt x="43132" y="168934"/>
                  <a:pt x="18571" y="177734"/>
                  <a:pt x="63500" y="168275"/>
                </a:cubicBezTo>
                <a:cubicBezTo>
                  <a:pt x="73048" y="166265"/>
                  <a:pt x="82466" y="163621"/>
                  <a:pt x="92075" y="161925"/>
                </a:cubicBezTo>
                <a:cubicBezTo>
                  <a:pt x="100478" y="160442"/>
                  <a:pt x="117475" y="158750"/>
                  <a:pt x="117475" y="158750"/>
                </a:cubicBezTo>
                <a:lnTo>
                  <a:pt x="815975" y="0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Serbest Form 5"/>
          <p:cNvSpPr/>
          <p:nvPr/>
        </p:nvSpPr>
        <p:spPr>
          <a:xfrm>
            <a:off x="1290726" y="1794223"/>
            <a:ext cx="800100" cy="228600"/>
          </a:xfrm>
          <a:custGeom>
            <a:avLst/>
            <a:gdLst>
              <a:gd name="connsiteX0" fmla="*/ 0 w 800100"/>
              <a:gd name="connsiteY0" fmla="*/ 228600 h 228600"/>
              <a:gd name="connsiteX1" fmla="*/ 0 w 800100"/>
              <a:gd name="connsiteY1" fmla="*/ 228600 h 228600"/>
              <a:gd name="connsiteX2" fmla="*/ 41275 w 800100"/>
              <a:gd name="connsiteY2" fmla="*/ 206375 h 228600"/>
              <a:gd name="connsiteX3" fmla="*/ 79375 w 800100"/>
              <a:gd name="connsiteY3" fmla="*/ 193675 h 228600"/>
              <a:gd name="connsiteX4" fmla="*/ 587375 w 800100"/>
              <a:gd name="connsiteY4" fmla="*/ 130175 h 228600"/>
              <a:gd name="connsiteX5" fmla="*/ 635000 w 800100"/>
              <a:gd name="connsiteY5" fmla="*/ 180975 h 228600"/>
              <a:gd name="connsiteX6" fmla="*/ 793750 w 800100"/>
              <a:gd name="connsiteY6" fmla="*/ 146050 h 228600"/>
              <a:gd name="connsiteX7" fmla="*/ 800100 w 800100"/>
              <a:gd name="connsiteY7" fmla="*/ 19050 h 228600"/>
              <a:gd name="connsiteX8" fmla="*/ 638175 w 800100"/>
              <a:gd name="connsiteY8" fmla="*/ 38100 h 228600"/>
              <a:gd name="connsiteX9" fmla="*/ 606425 w 800100"/>
              <a:gd name="connsiteY9" fmla="*/ 0 h 228600"/>
              <a:gd name="connsiteX10" fmla="*/ 22225 w 800100"/>
              <a:gd name="connsiteY10" fmla="*/ 98425 h 228600"/>
              <a:gd name="connsiteX11" fmla="*/ 0 w 800100"/>
              <a:gd name="connsiteY11" fmla="*/ 22860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00100" h="228600">
                <a:moveTo>
                  <a:pt x="0" y="228600"/>
                </a:moveTo>
                <a:lnTo>
                  <a:pt x="0" y="228600"/>
                </a:lnTo>
                <a:cubicBezTo>
                  <a:pt x="43227" y="199782"/>
                  <a:pt x="13268" y="215127"/>
                  <a:pt x="41275" y="206375"/>
                </a:cubicBezTo>
                <a:cubicBezTo>
                  <a:pt x="54053" y="202382"/>
                  <a:pt x="79375" y="193675"/>
                  <a:pt x="79375" y="193675"/>
                </a:cubicBezTo>
                <a:lnTo>
                  <a:pt x="587375" y="130175"/>
                </a:lnTo>
                <a:lnTo>
                  <a:pt x="635000" y="180975"/>
                </a:lnTo>
                <a:lnTo>
                  <a:pt x="793750" y="146050"/>
                </a:lnTo>
                <a:lnTo>
                  <a:pt x="800100" y="19050"/>
                </a:lnTo>
                <a:lnTo>
                  <a:pt x="638175" y="38100"/>
                </a:lnTo>
                <a:lnTo>
                  <a:pt x="606425" y="0"/>
                </a:lnTo>
                <a:lnTo>
                  <a:pt x="22225" y="98425"/>
                </a:lnTo>
                <a:lnTo>
                  <a:pt x="0" y="22860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Sağ Ok 6"/>
          <p:cNvSpPr/>
          <p:nvPr/>
        </p:nvSpPr>
        <p:spPr>
          <a:xfrm rot="7059690">
            <a:off x="5864015" y="2260423"/>
            <a:ext cx="522312" cy="144016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303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869553"/>
              </p:ext>
            </p:extLst>
          </p:nvPr>
        </p:nvGraphicFramePr>
        <p:xfrm>
          <a:off x="0" y="0"/>
          <a:ext cx="9135918" cy="915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4690">
                  <a:extLst>
                    <a:ext uri="{9D8B030D-6E8A-4147-A177-3AD203B41FA5}">
                      <a16:colId xmlns:a16="http://schemas.microsoft.com/office/drawing/2014/main" val="1892544128"/>
                    </a:ext>
                  </a:extLst>
                </a:gridCol>
                <a:gridCol w="880957">
                  <a:extLst>
                    <a:ext uri="{9D8B030D-6E8A-4147-A177-3AD203B41FA5}">
                      <a16:colId xmlns:a16="http://schemas.microsoft.com/office/drawing/2014/main" val="1298931723"/>
                    </a:ext>
                  </a:extLst>
                </a:gridCol>
                <a:gridCol w="486247">
                  <a:extLst>
                    <a:ext uri="{9D8B030D-6E8A-4147-A177-3AD203B41FA5}">
                      <a16:colId xmlns:a16="http://schemas.microsoft.com/office/drawing/2014/main" val="3403421486"/>
                    </a:ext>
                  </a:extLst>
                </a:gridCol>
                <a:gridCol w="822046">
                  <a:extLst>
                    <a:ext uri="{9D8B030D-6E8A-4147-A177-3AD203B41FA5}">
                      <a16:colId xmlns:a16="http://schemas.microsoft.com/office/drawing/2014/main" val="3988316381"/>
                    </a:ext>
                  </a:extLst>
                </a:gridCol>
                <a:gridCol w="673616">
                  <a:extLst>
                    <a:ext uri="{9D8B030D-6E8A-4147-A177-3AD203B41FA5}">
                      <a16:colId xmlns:a16="http://schemas.microsoft.com/office/drawing/2014/main" val="3447190465"/>
                    </a:ext>
                  </a:extLst>
                </a:gridCol>
                <a:gridCol w="492583">
                  <a:extLst>
                    <a:ext uri="{9D8B030D-6E8A-4147-A177-3AD203B41FA5}">
                      <a16:colId xmlns:a16="http://schemas.microsoft.com/office/drawing/2014/main" val="3249811948"/>
                    </a:ext>
                  </a:extLst>
                </a:gridCol>
                <a:gridCol w="488372">
                  <a:extLst>
                    <a:ext uri="{9D8B030D-6E8A-4147-A177-3AD203B41FA5}">
                      <a16:colId xmlns:a16="http://schemas.microsoft.com/office/drawing/2014/main" val="582050260"/>
                    </a:ext>
                  </a:extLst>
                </a:gridCol>
                <a:gridCol w="488372">
                  <a:extLst>
                    <a:ext uri="{9D8B030D-6E8A-4147-A177-3AD203B41FA5}">
                      <a16:colId xmlns:a16="http://schemas.microsoft.com/office/drawing/2014/main" val="4023262956"/>
                    </a:ext>
                  </a:extLst>
                </a:gridCol>
                <a:gridCol w="522052">
                  <a:extLst>
                    <a:ext uri="{9D8B030D-6E8A-4147-A177-3AD203B41FA5}">
                      <a16:colId xmlns:a16="http://schemas.microsoft.com/office/drawing/2014/main" val="2249702201"/>
                    </a:ext>
                  </a:extLst>
                </a:gridCol>
                <a:gridCol w="937993">
                  <a:extLst>
                    <a:ext uri="{9D8B030D-6E8A-4147-A177-3AD203B41FA5}">
                      <a16:colId xmlns:a16="http://schemas.microsoft.com/office/drawing/2014/main" val="3831683051"/>
                    </a:ext>
                  </a:extLst>
                </a:gridCol>
                <a:gridCol w="830251">
                  <a:extLst>
                    <a:ext uri="{9D8B030D-6E8A-4147-A177-3AD203B41FA5}">
                      <a16:colId xmlns:a16="http://schemas.microsoft.com/office/drawing/2014/main" val="461578916"/>
                    </a:ext>
                  </a:extLst>
                </a:gridCol>
                <a:gridCol w="1060944">
                  <a:extLst>
                    <a:ext uri="{9D8B030D-6E8A-4147-A177-3AD203B41FA5}">
                      <a16:colId xmlns:a16="http://schemas.microsoft.com/office/drawing/2014/main" val="3004627977"/>
                    </a:ext>
                  </a:extLst>
                </a:gridCol>
                <a:gridCol w="997795">
                  <a:extLst>
                    <a:ext uri="{9D8B030D-6E8A-4147-A177-3AD203B41FA5}">
                      <a16:colId xmlns:a16="http://schemas.microsoft.com/office/drawing/2014/main" val="2421745818"/>
                    </a:ext>
                  </a:extLst>
                </a:gridCol>
              </a:tblGrid>
              <a:tr h="350602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Sıra </a:t>
                      </a:r>
                      <a:b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Mahalle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Ada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Parsel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Bina Adı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Blok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Kat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Daire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Cephe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Taşınmaz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Cinsi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Alan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(m2)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Muhammen Bedel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Geçici </a:t>
                      </a:r>
                      <a:b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Teminat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7959885"/>
                  </a:ext>
                </a:extLst>
              </a:tr>
              <a:tr h="56496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Anbar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13052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Eylül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62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Mesken(2+1)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2.300.000</a:t>
                      </a:r>
                      <a:endParaRPr lang="tr-TR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70.000</a:t>
                      </a:r>
                      <a:endParaRPr lang="tr-TR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07020784"/>
                  </a:ext>
                </a:extLst>
              </a:tr>
            </a:tbl>
          </a:graphicData>
        </a:graphic>
      </p:graphicFrame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" y="915566"/>
            <a:ext cx="3301716" cy="4207788"/>
          </a:xfrm>
          <a:prstGeom prst="rect">
            <a:avLst/>
          </a:prstGeom>
        </p:spPr>
      </p:pic>
      <p:sp>
        <p:nvSpPr>
          <p:cNvPr id="5" name="Serbest Form 4"/>
          <p:cNvSpPr/>
          <p:nvPr/>
        </p:nvSpPr>
        <p:spPr>
          <a:xfrm>
            <a:off x="1259632" y="1635646"/>
            <a:ext cx="1200150" cy="500062"/>
          </a:xfrm>
          <a:custGeom>
            <a:avLst/>
            <a:gdLst>
              <a:gd name="connsiteX0" fmla="*/ 1200150 w 1200150"/>
              <a:gd name="connsiteY0" fmla="*/ 500062 h 500062"/>
              <a:gd name="connsiteX1" fmla="*/ 1200150 w 1200150"/>
              <a:gd name="connsiteY1" fmla="*/ 500062 h 500062"/>
              <a:gd name="connsiteX2" fmla="*/ 1176337 w 1200150"/>
              <a:gd name="connsiteY2" fmla="*/ 447675 h 500062"/>
              <a:gd name="connsiteX3" fmla="*/ 1166812 w 1200150"/>
              <a:gd name="connsiteY3" fmla="*/ 433387 h 500062"/>
              <a:gd name="connsiteX4" fmla="*/ 1147762 w 1200150"/>
              <a:gd name="connsiteY4" fmla="*/ 385762 h 500062"/>
              <a:gd name="connsiteX5" fmla="*/ 1143000 w 1200150"/>
              <a:gd name="connsiteY5" fmla="*/ 371475 h 500062"/>
              <a:gd name="connsiteX6" fmla="*/ 819150 w 1200150"/>
              <a:gd name="connsiteY6" fmla="*/ 266700 h 500062"/>
              <a:gd name="connsiteX7" fmla="*/ 690562 w 1200150"/>
              <a:gd name="connsiteY7" fmla="*/ 366712 h 500062"/>
              <a:gd name="connsiteX8" fmla="*/ 652462 w 1200150"/>
              <a:gd name="connsiteY8" fmla="*/ 342900 h 500062"/>
              <a:gd name="connsiteX9" fmla="*/ 438150 w 1200150"/>
              <a:gd name="connsiteY9" fmla="*/ 200025 h 500062"/>
              <a:gd name="connsiteX10" fmla="*/ 257175 w 1200150"/>
              <a:gd name="connsiteY10" fmla="*/ 338137 h 500062"/>
              <a:gd name="connsiteX11" fmla="*/ 180975 w 1200150"/>
              <a:gd name="connsiteY11" fmla="*/ 300037 h 500062"/>
              <a:gd name="connsiteX12" fmla="*/ 0 w 1200150"/>
              <a:gd name="connsiteY12" fmla="*/ 466725 h 500062"/>
              <a:gd name="connsiteX13" fmla="*/ 9525 w 1200150"/>
              <a:gd name="connsiteY13" fmla="*/ 381000 h 500062"/>
              <a:gd name="connsiteX14" fmla="*/ 19050 w 1200150"/>
              <a:gd name="connsiteY14" fmla="*/ 257175 h 500062"/>
              <a:gd name="connsiteX15" fmla="*/ 190500 w 1200150"/>
              <a:gd name="connsiteY15" fmla="*/ 95250 h 500062"/>
              <a:gd name="connsiteX16" fmla="*/ 285750 w 1200150"/>
              <a:gd name="connsiteY16" fmla="*/ 133350 h 500062"/>
              <a:gd name="connsiteX17" fmla="*/ 447675 w 1200150"/>
              <a:gd name="connsiteY17" fmla="*/ 0 h 500062"/>
              <a:gd name="connsiteX18" fmla="*/ 671512 w 1200150"/>
              <a:gd name="connsiteY18" fmla="*/ 142875 h 500062"/>
              <a:gd name="connsiteX19" fmla="*/ 804862 w 1200150"/>
              <a:gd name="connsiteY19" fmla="*/ 38100 h 500062"/>
              <a:gd name="connsiteX20" fmla="*/ 1195387 w 1200150"/>
              <a:gd name="connsiteY20" fmla="*/ 266700 h 500062"/>
              <a:gd name="connsiteX21" fmla="*/ 1190625 w 1200150"/>
              <a:gd name="connsiteY21" fmla="*/ 442912 h 500062"/>
              <a:gd name="connsiteX22" fmla="*/ 1200150 w 1200150"/>
              <a:gd name="connsiteY22" fmla="*/ 500062 h 50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00150" h="500062">
                <a:moveTo>
                  <a:pt x="1200150" y="500062"/>
                </a:moveTo>
                <a:lnTo>
                  <a:pt x="1200150" y="500062"/>
                </a:lnTo>
                <a:cubicBezTo>
                  <a:pt x="1192212" y="482600"/>
                  <a:pt x="1184915" y="464832"/>
                  <a:pt x="1176337" y="447675"/>
                </a:cubicBezTo>
                <a:cubicBezTo>
                  <a:pt x="1173777" y="442555"/>
                  <a:pt x="1169211" y="438584"/>
                  <a:pt x="1166812" y="433387"/>
                </a:cubicBezTo>
                <a:cubicBezTo>
                  <a:pt x="1159647" y="417863"/>
                  <a:pt x="1153900" y="401720"/>
                  <a:pt x="1147762" y="385762"/>
                </a:cubicBezTo>
                <a:cubicBezTo>
                  <a:pt x="1145960" y="381077"/>
                  <a:pt x="1143000" y="371475"/>
                  <a:pt x="1143000" y="371475"/>
                </a:cubicBezTo>
                <a:lnTo>
                  <a:pt x="819150" y="266700"/>
                </a:lnTo>
                <a:lnTo>
                  <a:pt x="690562" y="366712"/>
                </a:lnTo>
                <a:lnTo>
                  <a:pt x="652462" y="342900"/>
                </a:lnTo>
                <a:lnTo>
                  <a:pt x="438150" y="200025"/>
                </a:lnTo>
                <a:lnTo>
                  <a:pt x="257175" y="338137"/>
                </a:lnTo>
                <a:lnTo>
                  <a:pt x="180975" y="300037"/>
                </a:lnTo>
                <a:lnTo>
                  <a:pt x="0" y="466725"/>
                </a:lnTo>
                <a:cubicBezTo>
                  <a:pt x="9710" y="384186"/>
                  <a:pt x="9525" y="412936"/>
                  <a:pt x="9525" y="381000"/>
                </a:cubicBezTo>
                <a:lnTo>
                  <a:pt x="19050" y="257175"/>
                </a:lnTo>
                <a:lnTo>
                  <a:pt x="190500" y="95250"/>
                </a:lnTo>
                <a:lnTo>
                  <a:pt x="285750" y="133350"/>
                </a:lnTo>
                <a:lnTo>
                  <a:pt x="447675" y="0"/>
                </a:lnTo>
                <a:lnTo>
                  <a:pt x="671512" y="142875"/>
                </a:lnTo>
                <a:lnTo>
                  <a:pt x="804862" y="38100"/>
                </a:lnTo>
                <a:lnTo>
                  <a:pt x="1195387" y="266700"/>
                </a:lnTo>
                <a:lnTo>
                  <a:pt x="1190625" y="442912"/>
                </a:lnTo>
                <a:lnTo>
                  <a:pt x="1200150" y="500062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817" y="915567"/>
            <a:ext cx="5833102" cy="4228755"/>
          </a:xfrm>
          <a:prstGeom prst="rect">
            <a:avLst/>
          </a:prstGeom>
        </p:spPr>
      </p:pic>
      <p:sp>
        <p:nvSpPr>
          <p:cNvPr id="6" name="Sağ Ok 5"/>
          <p:cNvSpPr/>
          <p:nvPr/>
        </p:nvSpPr>
        <p:spPr>
          <a:xfrm rot="3835698">
            <a:off x="4994357" y="3126011"/>
            <a:ext cx="522312" cy="144016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9731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>
            <p:extLst/>
          </p:nvPr>
        </p:nvGraphicFramePr>
        <p:xfrm>
          <a:off x="0" y="0"/>
          <a:ext cx="9108505" cy="915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3326">
                  <a:extLst>
                    <a:ext uri="{9D8B030D-6E8A-4147-A177-3AD203B41FA5}">
                      <a16:colId xmlns:a16="http://schemas.microsoft.com/office/drawing/2014/main" val="1892544128"/>
                    </a:ext>
                  </a:extLst>
                </a:gridCol>
                <a:gridCol w="878314">
                  <a:extLst>
                    <a:ext uri="{9D8B030D-6E8A-4147-A177-3AD203B41FA5}">
                      <a16:colId xmlns:a16="http://schemas.microsoft.com/office/drawing/2014/main" val="1298931723"/>
                    </a:ext>
                  </a:extLst>
                </a:gridCol>
                <a:gridCol w="484788">
                  <a:extLst>
                    <a:ext uri="{9D8B030D-6E8A-4147-A177-3AD203B41FA5}">
                      <a16:colId xmlns:a16="http://schemas.microsoft.com/office/drawing/2014/main" val="3403421486"/>
                    </a:ext>
                  </a:extLst>
                </a:gridCol>
                <a:gridCol w="819579">
                  <a:extLst>
                    <a:ext uri="{9D8B030D-6E8A-4147-A177-3AD203B41FA5}">
                      <a16:colId xmlns:a16="http://schemas.microsoft.com/office/drawing/2014/main" val="3988316381"/>
                    </a:ext>
                  </a:extLst>
                </a:gridCol>
                <a:gridCol w="671595">
                  <a:extLst>
                    <a:ext uri="{9D8B030D-6E8A-4147-A177-3AD203B41FA5}">
                      <a16:colId xmlns:a16="http://schemas.microsoft.com/office/drawing/2014/main" val="3447190465"/>
                    </a:ext>
                  </a:extLst>
                </a:gridCol>
                <a:gridCol w="491105">
                  <a:extLst>
                    <a:ext uri="{9D8B030D-6E8A-4147-A177-3AD203B41FA5}">
                      <a16:colId xmlns:a16="http://schemas.microsoft.com/office/drawing/2014/main" val="3249811948"/>
                    </a:ext>
                  </a:extLst>
                </a:gridCol>
                <a:gridCol w="486907">
                  <a:extLst>
                    <a:ext uri="{9D8B030D-6E8A-4147-A177-3AD203B41FA5}">
                      <a16:colId xmlns:a16="http://schemas.microsoft.com/office/drawing/2014/main" val="582050260"/>
                    </a:ext>
                  </a:extLst>
                </a:gridCol>
                <a:gridCol w="486907">
                  <a:extLst>
                    <a:ext uri="{9D8B030D-6E8A-4147-A177-3AD203B41FA5}">
                      <a16:colId xmlns:a16="http://schemas.microsoft.com/office/drawing/2014/main" val="4023262956"/>
                    </a:ext>
                  </a:extLst>
                </a:gridCol>
                <a:gridCol w="520485">
                  <a:extLst>
                    <a:ext uri="{9D8B030D-6E8A-4147-A177-3AD203B41FA5}">
                      <a16:colId xmlns:a16="http://schemas.microsoft.com/office/drawing/2014/main" val="2249702201"/>
                    </a:ext>
                  </a:extLst>
                </a:gridCol>
                <a:gridCol w="935178">
                  <a:extLst>
                    <a:ext uri="{9D8B030D-6E8A-4147-A177-3AD203B41FA5}">
                      <a16:colId xmlns:a16="http://schemas.microsoft.com/office/drawing/2014/main" val="3831683051"/>
                    </a:ext>
                  </a:extLst>
                </a:gridCol>
                <a:gridCol w="827760">
                  <a:extLst>
                    <a:ext uri="{9D8B030D-6E8A-4147-A177-3AD203B41FA5}">
                      <a16:colId xmlns:a16="http://schemas.microsoft.com/office/drawing/2014/main" val="461578916"/>
                    </a:ext>
                  </a:extLst>
                </a:gridCol>
                <a:gridCol w="1057760">
                  <a:extLst>
                    <a:ext uri="{9D8B030D-6E8A-4147-A177-3AD203B41FA5}">
                      <a16:colId xmlns:a16="http://schemas.microsoft.com/office/drawing/2014/main" val="3004627977"/>
                    </a:ext>
                  </a:extLst>
                </a:gridCol>
                <a:gridCol w="994801">
                  <a:extLst>
                    <a:ext uri="{9D8B030D-6E8A-4147-A177-3AD203B41FA5}">
                      <a16:colId xmlns:a16="http://schemas.microsoft.com/office/drawing/2014/main" val="2421745818"/>
                    </a:ext>
                  </a:extLst>
                </a:gridCol>
              </a:tblGrid>
              <a:tr h="350602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Sıra </a:t>
                      </a:r>
                      <a:b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Mahalle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Ada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Parsel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Bina Adı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Blok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Kat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Daire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Cephe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Taşınmaz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Cinsi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Alan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(m2)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Muhammen Bedel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Geçici </a:t>
                      </a:r>
                      <a:b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Teminat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7959885"/>
                  </a:ext>
                </a:extLst>
              </a:tr>
              <a:tr h="56496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Anbar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13052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Eylül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61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Mesken(2+1)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2.300.000</a:t>
                      </a:r>
                      <a:endParaRPr lang="tr-TR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70.000</a:t>
                      </a:r>
                      <a:endParaRPr lang="tr-TR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07020784"/>
                  </a:ext>
                </a:extLst>
              </a:tr>
            </a:tbl>
          </a:graphicData>
        </a:graphic>
      </p:graphicFrame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0"/>
          <a:stretch/>
        </p:blipFill>
        <p:spPr>
          <a:xfrm>
            <a:off x="0" y="915566"/>
            <a:ext cx="3302817" cy="4227934"/>
          </a:xfrm>
          <a:prstGeom prst="rect">
            <a:avLst/>
          </a:prstGeom>
        </p:spPr>
      </p:pic>
      <p:sp>
        <p:nvSpPr>
          <p:cNvPr id="3" name="Serbest Form 2"/>
          <p:cNvSpPr/>
          <p:nvPr/>
        </p:nvSpPr>
        <p:spPr>
          <a:xfrm>
            <a:off x="1115616" y="1347614"/>
            <a:ext cx="1286691" cy="535577"/>
          </a:xfrm>
          <a:custGeom>
            <a:avLst/>
            <a:gdLst>
              <a:gd name="connsiteX0" fmla="*/ 1286691 w 1286691"/>
              <a:gd name="connsiteY0" fmla="*/ 535577 h 535577"/>
              <a:gd name="connsiteX1" fmla="*/ 1286691 w 1286691"/>
              <a:gd name="connsiteY1" fmla="*/ 535577 h 535577"/>
              <a:gd name="connsiteX2" fmla="*/ 1234440 w 1286691"/>
              <a:gd name="connsiteY2" fmla="*/ 444137 h 535577"/>
              <a:gd name="connsiteX3" fmla="*/ 1214845 w 1286691"/>
              <a:gd name="connsiteY3" fmla="*/ 431075 h 535577"/>
              <a:gd name="connsiteX4" fmla="*/ 862148 w 1286691"/>
              <a:gd name="connsiteY4" fmla="*/ 222069 h 535577"/>
              <a:gd name="connsiteX5" fmla="*/ 574765 w 1286691"/>
              <a:gd name="connsiteY5" fmla="*/ 333103 h 535577"/>
              <a:gd name="connsiteX6" fmla="*/ 431074 w 1286691"/>
              <a:gd name="connsiteY6" fmla="*/ 228600 h 535577"/>
              <a:gd name="connsiteX7" fmla="*/ 6531 w 1286691"/>
              <a:gd name="connsiteY7" fmla="*/ 457200 h 535577"/>
              <a:gd name="connsiteX8" fmla="*/ 0 w 1286691"/>
              <a:gd name="connsiteY8" fmla="*/ 254726 h 535577"/>
              <a:gd name="connsiteX9" fmla="*/ 457200 w 1286691"/>
              <a:gd name="connsiteY9" fmla="*/ 6532 h 535577"/>
              <a:gd name="connsiteX10" fmla="*/ 600891 w 1286691"/>
              <a:gd name="connsiteY10" fmla="*/ 143692 h 535577"/>
              <a:gd name="connsiteX11" fmla="*/ 875211 w 1286691"/>
              <a:gd name="connsiteY11" fmla="*/ 0 h 535577"/>
              <a:gd name="connsiteX12" fmla="*/ 1260565 w 1286691"/>
              <a:gd name="connsiteY12" fmla="*/ 306977 h 535577"/>
              <a:gd name="connsiteX13" fmla="*/ 1286691 w 1286691"/>
              <a:gd name="connsiteY13" fmla="*/ 535577 h 535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86691" h="535577">
                <a:moveTo>
                  <a:pt x="1286691" y="535577"/>
                </a:moveTo>
                <a:lnTo>
                  <a:pt x="1286691" y="535577"/>
                </a:lnTo>
                <a:cubicBezTo>
                  <a:pt x="1282173" y="526542"/>
                  <a:pt x="1248284" y="453366"/>
                  <a:pt x="1234440" y="444137"/>
                </a:cubicBezTo>
                <a:lnTo>
                  <a:pt x="1214845" y="431075"/>
                </a:lnTo>
                <a:lnTo>
                  <a:pt x="862148" y="222069"/>
                </a:lnTo>
                <a:lnTo>
                  <a:pt x="574765" y="333103"/>
                </a:lnTo>
                <a:lnTo>
                  <a:pt x="431074" y="228600"/>
                </a:lnTo>
                <a:lnTo>
                  <a:pt x="6531" y="457200"/>
                </a:lnTo>
                <a:lnTo>
                  <a:pt x="0" y="254726"/>
                </a:lnTo>
                <a:lnTo>
                  <a:pt x="457200" y="6532"/>
                </a:lnTo>
                <a:lnTo>
                  <a:pt x="600891" y="143692"/>
                </a:lnTo>
                <a:lnTo>
                  <a:pt x="875211" y="0"/>
                </a:lnTo>
                <a:lnTo>
                  <a:pt x="1260565" y="306977"/>
                </a:lnTo>
                <a:lnTo>
                  <a:pt x="1286691" y="535577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817" y="915567"/>
            <a:ext cx="5833102" cy="4228755"/>
          </a:xfrm>
          <a:prstGeom prst="rect">
            <a:avLst/>
          </a:prstGeom>
        </p:spPr>
      </p:pic>
      <p:sp>
        <p:nvSpPr>
          <p:cNvPr id="6" name="Sağ Ok 5"/>
          <p:cNvSpPr/>
          <p:nvPr/>
        </p:nvSpPr>
        <p:spPr>
          <a:xfrm rot="3835698">
            <a:off x="4994357" y="3126011"/>
            <a:ext cx="522312" cy="144016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874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>
            <p:extLst/>
          </p:nvPr>
        </p:nvGraphicFramePr>
        <p:xfrm>
          <a:off x="0" y="0"/>
          <a:ext cx="9108505" cy="915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3326">
                  <a:extLst>
                    <a:ext uri="{9D8B030D-6E8A-4147-A177-3AD203B41FA5}">
                      <a16:colId xmlns:a16="http://schemas.microsoft.com/office/drawing/2014/main" val="1892544128"/>
                    </a:ext>
                  </a:extLst>
                </a:gridCol>
                <a:gridCol w="878314">
                  <a:extLst>
                    <a:ext uri="{9D8B030D-6E8A-4147-A177-3AD203B41FA5}">
                      <a16:colId xmlns:a16="http://schemas.microsoft.com/office/drawing/2014/main" val="1298931723"/>
                    </a:ext>
                  </a:extLst>
                </a:gridCol>
                <a:gridCol w="484788">
                  <a:extLst>
                    <a:ext uri="{9D8B030D-6E8A-4147-A177-3AD203B41FA5}">
                      <a16:colId xmlns:a16="http://schemas.microsoft.com/office/drawing/2014/main" val="3403421486"/>
                    </a:ext>
                  </a:extLst>
                </a:gridCol>
                <a:gridCol w="819579">
                  <a:extLst>
                    <a:ext uri="{9D8B030D-6E8A-4147-A177-3AD203B41FA5}">
                      <a16:colId xmlns:a16="http://schemas.microsoft.com/office/drawing/2014/main" val="3988316381"/>
                    </a:ext>
                  </a:extLst>
                </a:gridCol>
                <a:gridCol w="671595">
                  <a:extLst>
                    <a:ext uri="{9D8B030D-6E8A-4147-A177-3AD203B41FA5}">
                      <a16:colId xmlns:a16="http://schemas.microsoft.com/office/drawing/2014/main" val="3447190465"/>
                    </a:ext>
                  </a:extLst>
                </a:gridCol>
                <a:gridCol w="491105">
                  <a:extLst>
                    <a:ext uri="{9D8B030D-6E8A-4147-A177-3AD203B41FA5}">
                      <a16:colId xmlns:a16="http://schemas.microsoft.com/office/drawing/2014/main" val="3249811948"/>
                    </a:ext>
                  </a:extLst>
                </a:gridCol>
                <a:gridCol w="486907">
                  <a:extLst>
                    <a:ext uri="{9D8B030D-6E8A-4147-A177-3AD203B41FA5}">
                      <a16:colId xmlns:a16="http://schemas.microsoft.com/office/drawing/2014/main" val="582050260"/>
                    </a:ext>
                  </a:extLst>
                </a:gridCol>
                <a:gridCol w="486907">
                  <a:extLst>
                    <a:ext uri="{9D8B030D-6E8A-4147-A177-3AD203B41FA5}">
                      <a16:colId xmlns:a16="http://schemas.microsoft.com/office/drawing/2014/main" val="4023262956"/>
                    </a:ext>
                  </a:extLst>
                </a:gridCol>
                <a:gridCol w="520485">
                  <a:extLst>
                    <a:ext uri="{9D8B030D-6E8A-4147-A177-3AD203B41FA5}">
                      <a16:colId xmlns:a16="http://schemas.microsoft.com/office/drawing/2014/main" val="2249702201"/>
                    </a:ext>
                  </a:extLst>
                </a:gridCol>
                <a:gridCol w="935178">
                  <a:extLst>
                    <a:ext uri="{9D8B030D-6E8A-4147-A177-3AD203B41FA5}">
                      <a16:colId xmlns:a16="http://schemas.microsoft.com/office/drawing/2014/main" val="3831683051"/>
                    </a:ext>
                  </a:extLst>
                </a:gridCol>
                <a:gridCol w="827760">
                  <a:extLst>
                    <a:ext uri="{9D8B030D-6E8A-4147-A177-3AD203B41FA5}">
                      <a16:colId xmlns:a16="http://schemas.microsoft.com/office/drawing/2014/main" val="461578916"/>
                    </a:ext>
                  </a:extLst>
                </a:gridCol>
                <a:gridCol w="1057760">
                  <a:extLst>
                    <a:ext uri="{9D8B030D-6E8A-4147-A177-3AD203B41FA5}">
                      <a16:colId xmlns:a16="http://schemas.microsoft.com/office/drawing/2014/main" val="3004627977"/>
                    </a:ext>
                  </a:extLst>
                </a:gridCol>
                <a:gridCol w="994801">
                  <a:extLst>
                    <a:ext uri="{9D8B030D-6E8A-4147-A177-3AD203B41FA5}">
                      <a16:colId xmlns:a16="http://schemas.microsoft.com/office/drawing/2014/main" val="2421745818"/>
                    </a:ext>
                  </a:extLst>
                </a:gridCol>
              </a:tblGrid>
              <a:tr h="350602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Sıra </a:t>
                      </a:r>
                      <a:b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Mahalle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Ada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Parsel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Bina Adı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Blok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Kat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Daire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Cephe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Taşınmaz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Cinsi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Alan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(m2)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Muhammen Bedel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Geçici </a:t>
                      </a:r>
                      <a:b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Teminat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7959885"/>
                  </a:ext>
                </a:extLst>
              </a:tr>
              <a:tr h="56496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Anbar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13052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Eylül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Mesken(2+1)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2.300.000</a:t>
                      </a:r>
                      <a:endParaRPr lang="tr-TR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70.000</a:t>
                      </a:r>
                      <a:endParaRPr lang="tr-TR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07020784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5568"/>
            <a:ext cx="3302817" cy="4228754"/>
          </a:xfrm>
          <a:prstGeom prst="rect">
            <a:avLst/>
          </a:prstGeom>
        </p:spPr>
      </p:pic>
      <p:sp>
        <p:nvSpPr>
          <p:cNvPr id="5" name="Serbest Form 4"/>
          <p:cNvSpPr/>
          <p:nvPr/>
        </p:nvSpPr>
        <p:spPr>
          <a:xfrm>
            <a:off x="1187624" y="1995686"/>
            <a:ext cx="1200150" cy="500062"/>
          </a:xfrm>
          <a:custGeom>
            <a:avLst/>
            <a:gdLst>
              <a:gd name="connsiteX0" fmla="*/ 1200150 w 1200150"/>
              <a:gd name="connsiteY0" fmla="*/ 500062 h 500062"/>
              <a:gd name="connsiteX1" fmla="*/ 1200150 w 1200150"/>
              <a:gd name="connsiteY1" fmla="*/ 500062 h 500062"/>
              <a:gd name="connsiteX2" fmla="*/ 1176337 w 1200150"/>
              <a:gd name="connsiteY2" fmla="*/ 447675 h 500062"/>
              <a:gd name="connsiteX3" fmla="*/ 1166812 w 1200150"/>
              <a:gd name="connsiteY3" fmla="*/ 433387 h 500062"/>
              <a:gd name="connsiteX4" fmla="*/ 1147762 w 1200150"/>
              <a:gd name="connsiteY4" fmla="*/ 385762 h 500062"/>
              <a:gd name="connsiteX5" fmla="*/ 1143000 w 1200150"/>
              <a:gd name="connsiteY5" fmla="*/ 371475 h 500062"/>
              <a:gd name="connsiteX6" fmla="*/ 819150 w 1200150"/>
              <a:gd name="connsiteY6" fmla="*/ 266700 h 500062"/>
              <a:gd name="connsiteX7" fmla="*/ 690562 w 1200150"/>
              <a:gd name="connsiteY7" fmla="*/ 366712 h 500062"/>
              <a:gd name="connsiteX8" fmla="*/ 652462 w 1200150"/>
              <a:gd name="connsiteY8" fmla="*/ 342900 h 500062"/>
              <a:gd name="connsiteX9" fmla="*/ 438150 w 1200150"/>
              <a:gd name="connsiteY9" fmla="*/ 200025 h 500062"/>
              <a:gd name="connsiteX10" fmla="*/ 257175 w 1200150"/>
              <a:gd name="connsiteY10" fmla="*/ 338137 h 500062"/>
              <a:gd name="connsiteX11" fmla="*/ 180975 w 1200150"/>
              <a:gd name="connsiteY11" fmla="*/ 300037 h 500062"/>
              <a:gd name="connsiteX12" fmla="*/ 0 w 1200150"/>
              <a:gd name="connsiteY12" fmla="*/ 466725 h 500062"/>
              <a:gd name="connsiteX13" fmla="*/ 9525 w 1200150"/>
              <a:gd name="connsiteY13" fmla="*/ 381000 h 500062"/>
              <a:gd name="connsiteX14" fmla="*/ 19050 w 1200150"/>
              <a:gd name="connsiteY14" fmla="*/ 257175 h 500062"/>
              <a:gd name="connsiteX15" fmla="*/ 190500 w 1200150"/>
              <a:gd name="connsiteY15" fmla="*/ 95250 h 500062"/>
              <a:gd name="connsiteX16" fmla="*/ 285750 w 1200150"/>
              <a:gd name="connsiteY16" fmla="*/ 133350 h 500062"/>
              <a:gd name="connsiteX17" fmla="*/ 447675 w 1200150"/>
              <a:gd name="connsiteY17" fmla="*/ 0 h 500062"/>
              <a:gd name="connsiteX18" fmla="*/ 671512 w 1200150"/>
              <a:gd name="connsiteY18" fmla="*/ 142875 h 500062"/>
              <a:gd name="connsiteX19" fmla="*/ 804862 w 1200150"/>
              <a:gd name="connsiteY19" fmla="*/ 38100 h 500062"/>
              <a:gd name="connsiteX20" fmla="*/ 1195387 w 1200150"/>
              <a:gd name="connsiteY20" fmla="*/ 266700 h 500062"/>
              <a:gd name="connsiteX21" fmla="*/ 1190625 w 1200150"/>
              <a:gd name="connsiteY21" fmla="*/ 442912 h 500062"/>
              <a:gd name="connsiteX22" fmla="*/ 1200150 w 1200150"/>
              <a:gd name="connsiteY22" fmla="*/ 500062 h 50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00150" h="500062">
                <a:moveTo>
                  <a:pt x="1200150" y="500062"/>
                </a:moveTo>
                <a:lnTo>
                  <a:pt x="1200150" y="500062"/>
                </a:lnTo>
                <a:cubicBezTo>
                  <a:pt x="1192212" y="482600"/>
                  <a:pt x="1184915" y="464832"/>
                  <a:pt x="1176337" y="447675"/>
                </a:cubicBezTo>
                <a:cubicBezTo>
                  <a:pt x="1173777" y="442555"/>
                  <a:pt x="1169211" y="438584"/>
                  <a:pt x="1166812" y="433387"/>
                </a:cubicBezTo>
                <a:cubicBezTo>
                  <a:pt x="1159647" y="417863"/>
                  <a:pt x="1153900" y="401720"/>
                  <a:pt x="1147762" y="385762"/>
                </a:cubicBezTo>
                <a:cubicBezTo>
                  <a:pt x="1145960" y="381077"/>
                  <a:pt x="1143000" y="371475"/>
                  <a:pt x="1143000" y="371475"/>
                </a:cubicBezTo>
                <a:lnTo>
                  <a:pt x="819150" y="266700"/>
                </a:lnTo>
                <a:lnTo>
                  <a:pt x="690562" y="366712"/>
                </a:lnTo>
                <a:lnTo>
                  <a:pt x="652462" y="342900"/>
                </a:lnTo>
                <a:lnTo>
                  <a:pt x="438150" y="200025"/>
                </a:lnTo>
                <a:lnTo>
                  <a:pt x="257175" y="338137"/>
                </a:lnTo>
                <a:lnTo>
                  <a:pt x="180975" y="300037"/>
                </a:lnTo>
                <a:lnTo>
                  <a:pt x="0" y="466725"/>
                </a:lnTo>
                <a:cubicBezTo>
                  <a:pt x="9710" y="384186"/>
                  <a:pt x="9525" y="412936"/>
                  <a:pt x="9525" y="381000"/>
                </a:cubicBezTo>
                <a:lnTo>
                  <a:pt x="19050" y="257175"/>
                </a:lnTo>
                <a:lnTo>
                  <a:pt x="190500" y="95250"/>
                </a:lnTo>
                <a:lnTo>
                  <a:pt x="285750" y="133350"/>
                </a:lnTo>
                <a:lnTo>
                  <a:pt x="447675" y="0"/>
                </a:lnTo>
                <a:lnTo>
                  <a:pt x="671512" y="142875"/>
                </a:lnTo>
                <a:lnTo>
                  <a:pt x="804862" y="38100"/>
                </a:lnTo>
                <a:lnTo>
                  <a:pt x="1195387" y="266700"/>
                </a:lnTo>
                <a:lnTo>
                  <a:pt x="1190625" y="442912"/>
                </a:lnTo>
                <a:lnTo>
                  <a:pt x="1200150" y="500062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817" y="915567"/>
            <a:ext cx="5833102" cy="4228755"/>
          </a:xfrm>
          <a:prstGeom prst="rect">
            <a:avLst/>
          </a:prstGeom>
        </p:spPr>
      </p:pic>
      <p:sp>
        <p:nvSpPr>
          <p:cNvPr id="7" name="Sağ Ok 6"/>
          <p:cNvSpPr/>
          <p:nvPr/>
        </p:nvSpPr>
        <p:spPr>
          <a:xfrm rot="3835698">
            <a:off x="4994357" y="3126011"/>
            <a:ext cx="522312" cy="144016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669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>
            <p:extLst/>
          </p:nvPr>
        </p:nvGraphicFramePr>
        <p:xfrm>
          <a:off x="0" y="0"/>
          <a:ext cx="9108505" cy="915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3326">
                  <a:extLst>
                    <a:ext uri="{9D8B030D-6E8A-4147-A177-3AD203B41FA5}">
                      <a16:colId xmlns:a16="http://schemas.microsoft.com/office/drawing/2014/main" val="1892544128"/>
                    </a:ext>
                  </a:extLst>
                </a:gridCol>
                <a:gridCol w="878314">
                  <a:extLst>
                    <a:ext uri="{9D8B030D-6E8A-4147-A177-3AD203B41FA5}">
                      <a16:colId xmlns:a16="http://schemas.microsoft.com/office/drawing/2014/main" val="1298931723"/>
                    </a:ext>
                  </a:extLst>
                </a:gridCol>
                <a:gridCol w="484788">
                  <a:extLst>
                    <a:ext uri="{9D8B030D-6E8A-4147-A177-3AD203B41FA5}">
                      <a16:colId xmlns:a16="http://schemas.microsoft.com/office/drawing/2014/main" val="3403421486"/>
                    </a:ext>
                  </a:extLst>
                </a:gridCol>
                <a:gridCol w="819579">
                  <a:extLst>
                    <a:ext uri="{9D8B030D-6E8A-4147-A177-3AD203B41FA5}">
                      <a16:colId xmlns:a16="http://schemas.microsoft.com/office/drawing/2014/main" val="3988316381"/>
                    </a:ext>
                  </a:extLst>
                </a:gridCol>
                <a:gridCol w="671595">
                  <a:extLst>
                    <a:ext uri="{9D8B030D-6E8A-4147-A177-3AD203B41FA5}">
                      <a16:colId xmlns:a16="http://schemas.microsoft.com/office/drawing/2014/main" val="3447190465"/>
                    </a:ext>
                  </a:extLst>
                </a:gridCol>
                <a:gridCol w="491105">
                  <a:extLst>
                    <a:ext uri="{9D8B030D-6E8A-4147-A177-3AD203B41FA5}">
                      <a16:colId xmlns:a16="http://schemas.microsoft.com/office/drawing/2014/main" val="3249811948"/>
                    </a:ext>
                  </a:extLst>
                </a:gridCol>
                <a:gridCol w="486907">
                  <a:extLst>
                    <a:ext uri="{9D8B030D-6E8A-4147-A177-3AD203B41FA5}">
                      <a16:colId xmlns:a16="http://schemas.microsoft.com/office/drawing/2014/main" val="582050260"/>
                    </a:ext>
                  </a:extLst>
                </a:gridCol>
                <a:gridCol w="486907">
                  <a:extLst>
                    <a:ext uri="{9D8B030D-6E8A-4147-A177-3AD203B41FA5}">
                      <a16:colId xmlns:a16="http://schemas.microsoft.com/office/drawing/2014/main" val="4023262956"/>
                    </a:ext>
                  </a:extLst>
                </a:gridCol>
                <a:gridCol w="520485">
                  <a:extLst>
                    <a:ext uri="{9D8B030D-6E8A-4147-A177-3AD203B41FA5}">
                      <a16:colId xmlns:a16="http://schemas.microsoft.com/office/drawing/2014/main" val="2249702201"/>
                    </a:ext>
                  </a:extLst>
                </a:gridCol>
                <a:gridCol w="935178">
                  <a:extLst>
                    <a:ext uri="{9D8B030D-6E8A-4147-A177-3AD203B41FA5}">
                      <a16:colId xmlns:a16="http://schemas.microsoft.com/office/drawing/2014/main" val="3831683051"/>
                    </a:ext>
                  </a:extLst>
                </a:gridCol>
                <a:gridCol w="827760">
                  <a:extLst>
                    <a:ext uri="{9D8B030D-6E8A-4147-A177-3AD203B41FA5}">
                      <a16:colId xmlns:a16="http://schemas.microsoft.com/office/drawing/2014/main" val="461578916"/>
                    </a:ext>
                  </a:extLst>
                </a:gridCol>
                <a:gridCol w="1057760">
                  <a:extLst>
                    <a:ext uri="{9D8B030D-6E8A-4147-A177-3AD203B41FA5}">
                      <a16:colId xmlns:a16="http://schemas.microsoft.com/office/drawing/2014/main" val="3004627977"/>
                    </a:ext>
                  </a:extLst>
                </a:gridCol>
                <a:gridCol w="994801">
                  <a:extLst>
                    <a:ext uri="{9D8B030D-6E8A-4147-A177-3AD203B41FA5}">
                      <a16:colId xmlns:a16="http://schemas.microsoft.com/office/drawing/2014/main" val="2421745818"/>
                    </a:ext>
                  </a:extLst>
                </a:gridCol>
              </a:tblGrid>
              <a:tr h="350602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Sıra </a:t>
                      </a:r>
                      <a:b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Mahalle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Ada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Parsel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Bina Adı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Blok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Kat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Daire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Cephe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Taşınmaz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Cinsi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Alan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(m2)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Muhammen Bedel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Geçici </a:t>
                      </a:r>
                      <a:b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Teminat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7959885"/>
                  </a:ext>
                </a:extLst>
              </a:tr>
              <a:tr h="56496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Anbar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13052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Eylül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49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Mesken(2+1)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2.300.000</a:t>
                      </a:r>
                      <a:endParaRPr lang="tr-TR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70.000</a:t>
                      </a:r>
                      <a:endParaRPr lang="tr-TR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07020784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0"/>
          <a:stretch/>
        </p:blipFill>
        <p:spPr>
          <a:xfrm>
            <a:off x="0" y="915567"/>
            <a:ext cx="3302817" cy="4228755"/>
          </a:xfrm>
          <a:prstGeom prst="rect">
            <a:avLst/>
          </a:prstGeom>
        </p:spPr>
      </p:pic>
      <p:sp>
        <p:nvSpPr>
          <p:cNvPr id="2" name="Serbest Form 1"/>
          <p:cNvSpPr/>
          <p:nvPr/>
        </p:nvSpPr>
        <p:spPr>
          <a:xfrm>
            <a:off x="1115616" y="1707654"/>
            <a:ext cx="1365068" cy="529045"/>
          </a:xfrm>
          <a:custGeom>
            <a:avLst/>
            <a:gdLst>
              <a:gd name="connsiteX0" fmla="*/ 1325880 w 1365068"/>
              <a:gd name="connsiteY0" fmla="*/ 529045 h 529045"/>
              <a:gd name="connsiteX1" fmla="*/ 1325880 w 1365068"/>
              <a:gd name="connsiteY1" fmla="*/ 529045 h 529045"/>
              <a:gd name="connsiteX2" fmla="*/ 1156062 w 1365068"/>
              <a:gd name="connsiteY2" fmla="*/ 365760 h 529045"/>
              <a:gd name="connsiteX3" fmla="*/ 1071154 w 1365068"/>
              <a:gd name="connsiteY3" fmla="*/ 391885 h 529045"/>
              <a:gd name="connsiteX4" fmla="*/ 901337 w 1365068"/>
              <a:gd name="connsiteY4" fmla="*/ 241663 h 529045"/>
              <a:gd name="connsiteX5" fmla="*/ 607422 w 1365068"/>
              <a:gd name="connsiteY5" fmla="*/ 365760 h 529045"/>
              <a:gd name="connsiteX6" fmla="*/ 476794 w 1365068"/>
              <a:gd name="connsiteY6" fmla="*/ 261257 h 529045"/>
              <a:gd name="connsiteX7" fmla="*/ 0 w 1365068"/>
              <a:gd name="connsiteY7" fmla="*/ 476794 h 529045"/>
              <a:gd name="connsiteX8" fmla="*/ 0 w 1365068"/>
              <a:gd name="connsiteY8" fmla="*/ 418011 h 529045"/>
              <a:gd name="connsiteX9" fmla="*/ 19594 w 1365068"/>
              <a:gd name="connsiteY9" fmla="*/ 235131 h 529045"/>
              <a:gd name="connsiteX10" fmla="*/ 483325 w 1365068"/>
              <a:gd name="connsiteY10" fmla="*/ 19594 h 529045"/>
              <a:gd name="connsiteX11" fmla="*/ 581297 w 1365068"/>
              <a:gd name="connsiteY11" fmla="*/ 156754 h 529045"/>
              <a:gd name="connsiteX12" fmla="*/ 894805 w 1365068"/>
              <a:gd name="connsiteY12" fmla="*/ 0 h 529045"/>
              <a:gd name="connsiteX13" fmla="*/ 1058091 w 1365068"/>
              <a:gd name="connsiteY13" fmla="*/ 169817 h 529045"/>
              <a:gd name="connsiteX14" fmla="*/ 1162594 w 1365068"/>
              <a:gd name="connsiteY14" fmla="*/ 137160 h 529045"/>
              <a:gd name="connsiteX15" fmla="*/ 1365068 w 1365068"/>
              <a:gd name="connsiteY15" fmla="*/ 365760 h 529045"/>
              <a:gd name="connsiteX16" fmla="*/ 1325880 w 1365068"/>
              <a:gd name="connsiteY16" fmla="*/ 529045 h 52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65068" h="529045">
                <a:moveTo>
                  <a:pt x="1325880" y="529045"/>
                </a:moveTo>
                <a:lnTo>
                  <a:pt x="1325880" y="529045"/>
                </a:lnTo>
                <a:lnTo>
                  <a:pt x="1156062" y="365760"/>
                </a:lnTo>
                <a:lnTo>
                  <a:pt x="1071154" y="391885"/>
                </a:lnTo>
                <a:lnTo>
                  <a:pt x="901337" y="241663"/>
                </a:lnTo>
                <a:lnTo>
                  <a:pt x="607422" y="365760"/>
                </a:lnTo>
                <a:lnTo>
                  <a:pt x="476794" y="261257"/>
                </a:lnTo>
                <a:lnTo>
                  <a:pt x="0" y="476794"/>
                </a:lnTo>
                <a:lnTo>
                  <a:pt x="0" y="418011"/>
                </a:lnTo>
                <a:lnTo>
                  <a:pt x="19594" y="235131"/>
                </a:lnTo>
                <a:lnTo>
                  <a:pt x="483325" y="19594"/>
                </a:lnTo>
                <a:lnTo>
                  <a:pt x="581297" y="156754"/>
                </a:lnTo>
                <a:lnTo>
                  <a:pt x="894805" y="0"/>
                </a:lnTo>
                <a:lnTo>
                  <a:pt x="1058091" y="169817"/>
                </a:lnTo>
                <a:lnTo>
                  <a:pt x="1162594" y="137160"/>
                </a:lnTo>
                <a:lnTo>
                  <a:pt x="1365068" y="365760"/>
                </a:lnTo>
                <a:lnTo>
                  <a:pt x="1325880" y="529045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817" y="915567"/>
            <a:ext cx="5833102" cy="4228755"/>
          </a:xfrm>
          <a:prstGeom prst="rect">
            <a:avLst/>
          </a:prstGeom>
        </p:spPr>
      </p:pic>
      <p:sp>
        <p:nvSpPr>
          <p:cNvPr id="6" name="Sağ Ok 5"/>
          <p:cNvSpPr/>
          <p:nvPr/>
        </p:nvSpPr>
        <p:spPr>
          <a:xfrm rot="3835698">
            <a:off x="4994357" y="3126011"/>
            <a:ext cx="522312" cy="144016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711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>
            <p:extLst/>
          </p:nvPr>
        </p:nvGraphicFramePr>
        <p:xfrm>
          <a:off x="0" y="0"/>
          <a:ext cx="9108505" cy="915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3326">
                  <a:extLst>
                    <a:ext uri="{9D8B030D-6E8A-4147-A177-3AD203B41FA5}">
                      <a16:colId xmlns:a16="http://schemas.microsoft.com/office/drawing/2014/main" val="1892544128"/>
                    </a:ext>
                  </a:extLst>
                </a:gridCol>
                <a:gridCol w="878314">
                  <a:extLst>
                    <a:ext uri="{9D8B030D-6E8A-4147-A177-3AD203B41FA5}">
                      <a16:colId xmlns:a16="http://schemas.microsoft.com/office/drawing/2014/main" val="1298931723"/>
                    </a:ext>
                  </a:extLst>
                </a:gridCol>
                <a:gridCol w="484788">
                  <a:extLst>
                    <a:ext uri="{9D8B030D-6E8A-4147-A177-3AD203B41FA5}">
                      <a16:colId xmlns:a16="http://schemas.microsoft.com/office/drawing/2014/main" val="3403421486"/>
                    </a:ext>
                  </a:extLst>
                </a:gridCol>
                <a:gridCol w="819579">
                  <a:extLst>
                    <a:ext uri="{9D8B030D-6E8A-4147-A177-3AD203B41FA5}">
                      <a16:colId xmlns:a16="http://schemas.microsoft.com/office/drawing/2014/main" val="3988316381"/>
                    </a:ext>
                  </a:extLst>
                </a:gridCol>
                <a:gridCol w="671595">
                  <a:extLst>
                    <a:ext uri="{9D8B030D-6E8A-4147-A177-3AD203B41FA5}">
                      <a16:colId xmlns:a16="http://schemas.microsoft.com/office/drawing/2014/main" val="3447190465"/>
                    </a:ext>
                  </a:extLst>
                </a:gridCol>
                <a:gridCol w="491105">
                  <a:extLst>
                    <a:ext uri="{9D8B030D-6E8A-4147-A177-3AD203B41FA5}">
                      <a16:colId xmlns:a16="http://schemas.microsoft.com/office/drawing/2014/main" val="3249811948"/>
                    </a:ext>
                  </a:extLst>
                </a:gridCol>
                <a:gridCol w="486907">
                  <a:extLst>
                    <a:ext uri="{9D8B030D-6E8A-4147-A177-3AD203B41FA5}">
                      <a16:colId xmlns:a16="http://schemas.microsoft.com/office/drawing/2014/main" val="582050260"/>
                    </a:ext>
                  </a:extLst>
                </a:gridCol>
                <a:gridCol w="486907">
                  <a:extLst>
                    <a:ext uri="{9D8B030D-6E8A-4147-A177-3AD203B41FA5}">
                      <a16:colId xmlns:a16="http://schemas.microsoft.com/office/drawing/2014/main" val="4023262956"/>
                    </a:ext>
                  </a:extLst>
                </a:gridCol>
                <a:gridCol w="520485">
                  <a:extLst>
                    <a:ext uri="{9D8B030D-6E8A-4147-A177-3AD203B41FA5}">
                      <a16:colId xmlns:a16="http://schemas.microsoft.com/office/drawing/2014/main" val="2249702201"/>
                    </a:ext>
                  </a:extLst>
                </a:gridCol>
                <a:gridCol w="935178">
                  <a:extLst>
                    <a:ext uri="{9D8B030D-6E8A-4147-A177-3AD203B41FA5}">
                      <a16:colId xmlns:a16="http://schemas.microsoft.com/office/drawing/2014/main" val="3831683051"/>
                    </a:ext>
                  </a:extLst>
                </a:gridCol>
                <a:gridCol w="827760">
                  <a:extLst>
                    <a:ext uri="{9D8B030D-6E8A-4147-A177-3AD203B41FA5}">
                      <a16:colId xmlns:a16="http://schemas.microsoft.com/office/drawing/2014/main" val="461578916"/>
                    </a:ext>
                  </a:extLst>
                </a:gridCol>
                <a:gridCol w="1057760">
                  <a:extLst>
                    <a:ext uri="{9D8B030D-6E8A-4147-A177-3AD203B41FA5}">
                      <a16:colId xmlns:a16="http://schemas.microsoft.com/office/drawing/2014/main" val="3004627977"/>
                    </a:ext>
                  </a:extLst>
                </a:gridCol>
                <a:gridCol w="994801">
                  <a:extLst>
                    <a:ext uri="{9D8B030D-6E8A-4147-A177-3AD203B41FA5}">
                      <a16:colId xmlns:a16="http://schemas.microsoft.com/office/drawing/2014/main" val="2421745818"/>
                    </a:ext>
                  </a:extLst>
                </a:gridCol>
              </a:tblGrid>
              <a:tr h="350602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Sıra </a:t>
                      </a:r>
                      <a:b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Mahalle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Ada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Parsel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Bina Adı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Blok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Kat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Daire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Cephe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Taşınmaz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Cinsi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Alan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(m2)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Muhammen Bedel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Geçici </a:t>
                      </a:r>
                      <a:b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Teminat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7959885"/>
                  </a:ext>
                </a:extLst>
              </a:tr>
              <a:tr h="56496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Anbar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13052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Eylül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44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Mesken(2+1)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2.300.000</a:t>
                      </a:r>
                      <a:endParaRPr lang="tr-TR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70.000</a:t>
                      </a:r>
                      <a:endParaRPr lang="tr-TR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07020784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0" y="914746"/>
            <a:ext cx="3302817" cy="4228754"/>
          </a:xfrm>
          <a:prstGeom prst="rect">
            <a:avLst/>
          </a:prstGeom>
        </p:spPr>
      </p:pic>
      <p:sp>
        <p:nvSpPr>
          <p:cNvPr id="2" name="Serbest Form 1"/>
          <p:cNvSpPr/>
          <p:nvPr/>
        </p:nvSpPr>
        <p:spPr>
          <a:xfrm>
            <a:off x="1259632" y="2211710"/>
            <a:ext cx="1306286" cy="483325"/>
          </a:xfrm>
          <a:custGeom>
            <a:avLst/>
            <a:gdLst>
              <a:gd name="connsiteX0" fmla="*/ 1306286 w 1306286"/>
              <a:gd name="connsiteY0" fmla="*/ 483325 h 483325"/>
              <a:gd name="connsiteX1" fmla="*/ 888274 w 1306286"/>
              <a:gd name="connsiteY1" fmla="*/ 306977 h 483325"/>
              <a:gd name="connsiteX2" fmla="*/ 705394 w 1306286"/>
              <a:gd name="connsiteY2" fmla="*/ 385354 h 483325"/>
              <a:gd name="connsiteX3" fmla="*/ 476794 w 1306286"/>
              <a:gd name="connsiteY3" fmla="*/ 228600 h 483325"/>
              <a:gd name="connsiteX4" fmla="*/ 411480 w 1306286"/>
              <a:gd name="connsiteY4" fmla="*/ 280851 h 483325"/>
              <a:gd name="connsiteX5" fmla="*/ 293914 w 1306286"/>
              <a:gd name="connsiteY5" fmla="*/ 352697 h 483325"/>
              <a:gd name="connsiteX6" fmla="*/ 202474 w 1306286"/>
              <a:gd name="connsiteY6" fmla="*/ 313508 h 483325"/>
              <a:gd name="connsiteX7" fmla="*/ 0 w 1306286"/>
              <a:gd name="connsiteY7" fmla="*/ 444137 h 483325"/>
              <a:gd name="connsiteX8" fmla="*/ 13063 w 1306286"/>
              <a:gd name="connsiteY8" fmla="*/ 215537 h 483325"/>
              <a:gd name="connsiteX9" fmla="*/ 195943 w 1306286"/>
              <a:gd name="connsiteY9" fmla="*/ 65314 h 483325"/>
              <a:gd name="connsiteX10" fmla="*/ 339634 w 1306286"/>
              <a:gd name="connsiteY10" fmla="*/ 150223 h 483325"/>
              <a:gd name="connsiteX11" fmla="*/ 470263 w 1306286"/>
              <a:gd name="connsiteY11" fmla="*/ 0 h 483325"/>
              <a:gd name="connsiteX12" fmla="*/ 764177 w 1306286"/>
              <a:gd name="connsiteY12" fmla="*/ 150223 h 483325"/>
              <a:gd name="connsiteX13" fmla="*/ 894806 w 1306286"/>
              <a:gd name="connsiteY13" fmla="*/ 65314 h 483325"/>
              <a:gd name="connsiteX14" fmla="*/ 1286691 w 1306286"/>
              <a:gd name="connsiteY14" fmla="*/ 248194 h 483325"/>
              <a:gd name="connsiteX15" fmla="*/ 1306286 w 1306286"/>
              <a:gd name="connsiteY15" fmla="*/ 483325 h 483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06286" h="483325">
                <a:moveTo>
                  <a:pt x="1306286" y="483325"/>
                </a:moveTo>
                <a:lnTo>
                  <a:pt x="888274" y="306977"/>
                </a:lnTo>
                <a:lnTo>
                  <a:pt x="705394" y="385354"/>
                </a:lnTo>
                <a:lnTo>
                  <a:pt x="476794" y="228600"/>
                </a:lnTo>
                <a:cubicBezTo>
                  <a:pt x="420879" y="277526"/>
                  <a:pt x="445243" y="263971"/>
                  <a:pt x="411480" y="280851"/>
                </a:cubicBezTo>
                <a:lnTo>
                  <a:pt x="293914" y="352697"/>
                </a:lnTo>
                <a:lnTo>
                  <a:pt x="202474" y="313508"/>
                </a:lnTo>
                <a:lnTo>
                  <a:pt x="0" y="444137"/>
                </a:lnTo>
                <a:lnTo>
                  <a:pt x="13063" y="215537"/>
                </a:lnTo>
                <a:lnTo>
                  <a:pt x="195943" y="65314"/>
                </a:lnTo>
                <a:lnTo>
                  <a:pt x="339634" y="150223"/>
                </a:lnTo>
                <a:lnTo>
                  <a:pt x="470263" y="0"/>
                </a:lnTo>
                <a:lnTo>
                  <a:pt x="764177" y="150223"/>
                </a:lnTo>
                <a:lnTo>
                  <a:pt x="894806" y="65314"/>
                </a:lnTo>
                <a:lnTo>
                  <a:pt x="1286691" y="248194"/>
                </a:lnTo>
                <a:lnTo>
                  <a:pt x="1306286" y="483325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817" y="915567"/>
            <a:ext cx="5833102" cy="4228755"/>
          </a:xfrm>
          <a:prstGeom prst="rect">
            <a:avLst/>
          </a:prstGeom>
        </p:spPr>
      </p:pic>
      <p:sp>
        <p:nvSpPr>
          <p:cNvPr id="6" name="Sağ Ok 5"/>
          <p:cNvSpPr/>
          <p:nvPr/>
        </p:nvSpPr>
        <p:spPr>
          <a:xfrm rot="3835698">
            <a:off x="4994357" y="3126011"/>
            <a:ext cx="522312" cy="144016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>
            <p:extLst/>
          </p:nvPr>
        </p:nvGraphicFramePr>
        <p:xfrm>
          <a:off x="0" y="0"/>
          <a:ext cx="9108505" cy="915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3326">
                  <a:extLst>
                    <a:ext uri="{9D8B030D-6E8A-4147-A177-3AD203B41FA5}">
                      <a16:colId xmlns:a16="http://schemas.microsoft.com/office/drawing/2014/main" val="1892544128"/>
                    </a:ext>
                  </a:extLst>
                </a:gridCol>
                <a:gridCol w="878314">
                  <a:extLst>
                    <a:ext uri="{9D8B030D-6E8A-4147-A177-3AD203B41FA5}">
                      <a16:colId xmlns:a16="http://schemas.microsoft.com/office/drawing/2014/main" val="1298931723"/>
                    </a:ext>
                  </a:extLst>
                </a:gridCol>
                <a:gridCol w="484788">
                  <a:extLst>
                    <a:ext uri="{9D8B030D-6E8A-4147-A177-3AD203B41FA5}">
                      <a16:colId xmlns:a16="http://schemas.microsoft.com/office/drawing/2014/main" val="3403421486"/>
                    </a:ext>
                  </a:extLst>
                </a:gridCol>
                <a:gridCol w="819579">
                  <a:extLst>
                    <a:ext uri="{9D8B030D-6E8A-4147-A177-3AD203B41FA5}">
                      <a16:colId xmlns:a16="http://schemas.microsoft.com/office/drawing/2014/main" val="3988316381"/>
                    </a:ext>
                  </a:extLst>
                </a:gridCol>
                <a:gridCol w="671595">
                  <a:extLst>
                    <a:ext uri="{9D8B030D-6E8A-4147-A177-3AD203B41FA5}">
                      <a16:colId xmlns:a16="http://schemas.microsoft.com/office/drawing/2014/main" val="3447190465"/>
                    </a:ext>
                  </a:extLst>
                </a:gridCol>
                <a:gridCol w="491105">
                  <a:extLst>
                    <a:ext uri="{9D8B030D-6E8A-4147-A177-3AD203B41FA5}">
                      <a16:colId xmlns:a16="http://schemas.microsoft.com/office/drawing/2014/main" val="3249811948"/>
                    </a:ext>
                  </a:extLst>
                </a:gridCol>
                <a:gridCol w="486907">
                  <a:extLst>
                    <a:ext uri="{9D8B030D-6E8A-4147-A177-3AD203B41FA5}">
                      <a16:colId xmlns:a16="http://schemas.microsoft.com/office/drawing/2014/main" val="582050260"/>
                    </a:ext>
                  </a:extLst>
                </a:gridCol>
                <a:gridCol w="486907">
                  <a:extLst>
                    <a:ext uri="{9D8B030D-6E8A-4147-A177-3AD203B41FA5}">
                      <a16:colId xmlns:a16="http://schemas.microsoft.com/office/drawing/2014/main" val="4023262956"/>
                    </a:ext>
                  </a:extLst>
                </a:gridCol>
                <a:gridCol w="520485">
                  <a:extLst>
                    <a:ext uri="{9D8B030D-6E8A-4147-A177-3AD203B41FA5}">
                      <a16:colId xmlns:a16="http://schemas.microsoft.com/office/drawing/2014/main" val="2249702201"/>
                    </a:ext>
                  </a:extLst>
                </a:gridCol>
                <a:gridCol w="935178">
                  <a:extLst>
                    <a:ext uri="{9D8B030D-6E8A-4147-A177-3AD203B41FA5}">
                      <a16:colId xmlns:a16="http://schemas.microsoft.com/office/drawing/2014/main" val="3831683051"/>
                    </a:ext>
                  </a:extLst>
                </a:gridCol>
                <a:gridCol w="827760">
                  <a:extLst>
                    <a:ext uri="{9D8B030D-6E8A-4147-A177-3AD203B41FA5}">
                      <a16:colId xmlns:a16="http://schemas.microsoft.com/office/drawing/2014/main" val="461578916"/>
                    </a:ext>
                  </a:extLst>
                </a:gridCol>
                <a:gridCol w="1057760">
                  <a:extLst>
                    <a:ext uri="{9D8B030D-6E8A-4147-A177-3AD203B41FA5}">
                      <a16:colId xmlns:a16="http://schemas.microsoft.com/office/drawing/2014/main" val="3004627977"/>
                    </a:ext>
                  </a:extLst>
                </a:gridCol>
                <a:gridCol w="994801">
                  <a:extLst>
                    <a:ext uri="{9D8B030D-6E8A-4147-A177-3AD203B41FA5}">
                      <a16:colId xmlns:a16="http://schemas.microsoft.com/office/drawing/2014/main" val="2421745818"/>
                    </a:ext>
                  </a:extLst>
                </a:gridCol>
              </a:tblGrid>
              <a:tr h="350602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Sıra </a:t>
                      </a:r>
                      <a:b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Mahalle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Ada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Parsel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Bina Adı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Blok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Kat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Daire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Cephe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Taşınmaz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Cinsi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Alan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(m2)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Muhammen Bedel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Geçici </a:t>
                      </a:r>
                      <a:b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Teminat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7959885"/>
                  </a:ext>
                </a:extLst>
              </a:tr>
              <a:tr h="56496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Anbar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13052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Eylül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Mesken(2+1)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2.300.000</a:t>
                      </a:r>
                      <a:endParaRPr lang="tr-TR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70.000</a:t>
                      </a:r>
                      <a:endParaRPr lang="tr-TR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07020784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0"/>
          <a:stretch/>
        </p:blipFill>
        <p:spPr>
          <a:xfrm>
            <a:off x="-7716" y="915567"/>
            <a:ext cx="3302817" cy="4227933"/>
          </a:xfrm>
          <a:prstGeom prst="rect">
            <a:avLst/>
          </a:prstGeom>
        </p:spPr>
      </p:pic>
      <p:sp>
        <p:nvSpPr>
          <p:cNvPr id="2" name="Serbest Form 1"/>
          <p:cNvSpPr/>
          <p:nvPr/>
        </p:nvSpPr>
        <p:spPr>
          <a:xfrm>
            <a:off x="924581" y="2787774"/>
            <a:ext cx="1600200" cy="594360"/>
          </a:xfrm>
          <a:custGeom>
            <a:avLst/>
            <a:gdLst>
              <a:gd name="connsiteX0" fmla="*/ 39189 w 1600200"/>
              <a:gd name="connsiteY0" fmla="*/ 457200 h 594360"/>
              <a:gd name="connsiteX1" fmla="*/ 39189 w 1600200"/>
              <a:gd name="connsiteY1" fmla="*/ 457200 h 594360"/>
              <a:gd name="connsiteX2" fmla="*/ 111034 w 1600200"/>
              <a:gd name="connsiteY2" fmla="*/ 404949 h 594360"/>
              <a:gd name="connsiteX3" fmla="*/ 143692 w 1600200"/>
              <a:gd name="connsiteY3" fmla="*/ 385355 h 594360"/>
              <a:gd name="connsiteX4" fmla="*/ 169817 w 1600200"/>
              <a:gd name="connsiteY4" fmla="*/ 378823 h 594360"/>
              <a:gd name="connsiteX5" fmla="*/ 548640 w 1600200"/>
              <a:gd name="connsiteY5" fmla="*/ 326572 h 594360"/>
              <a:gd name="connsiteX6" fmla="*/ 718457 w 1600200"/>
              <a:gd name="connsiteY6" fmla="*/ 444138 h 594360"/>
              <a:gd name="connsiteX7" fmla="*/ 1077686 w 1600200"/>
              <a:gd name="connsiteY7" fmla="*/ 300446 h 594360"/>
              <a:gd name="connsiteX8" fmla="*/ 1384663 w 1600200"/>
              <a:gd name="connsiteY8" fmla="*/ 470263 h 594360"/>
              <a:gd name="connsiteX9" fmla="*/ 1600200 w 1600200"/>
              <a:gd name="connsiteY9" fmla="*/ 594360 h 594360"/>
              <a:gd name="connsiteX10" fmla="*/ 1600200 w 1600200"/>
              <a:gd name="connsiteY10" fmla="*/ 535578 h 594360"/>
              <a:gd name="connsiteX11" fmla="*/ 1593669 w 1600200"/>
              <a:gd name="connsiteY11" fmla="*/ 274320 h 594360"/>
              <a:gd name="connsiteX12" fmla="*/ 1365069 w 1600200"/>
              <a:gd name="connsiteY12" fmla="*/ 104503 h 594360"/>
              <a:gd name="connsiteX13" fmla="*/ 1084217 w 1600200"/>
              <a:gd name="connsiteY13" fmla="*/ 0 h 594360"/>
              <a:gd name="connsiteX14" fmla="*/ 744583 w 1600200"/>
              <a:gd name="connsiteY14" fmla="*/ 117566 h 594360"/>
              <a:gd name="connsiteX15" fmla="*/ 555172 w 1600200"/>
              <a:gd name="connsiteY15" fmla="*/ 6532 h 594360"/>
              <a:gd name="connsiteX16" fmla="*/ 13063 w 1600200"/>
              <a:gd name="connsiteY16" fmla="*/ 182880 h 594360"/>
              <a:gd name="connsiteX17" fmla="*/ 0 w 1600200"/>
              <a:gd name="connsiteY17" fmla="*/ 489858 h 594360"/>
              <a:gd name="connsiteX18" fmla="*/ 39189 w 1600200"/>
              <a:gd name="connsiteY18" fmla="*/ 457200 h 594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600200" h="594360">
                <a:moveTo>
                  <a:pt x="39189" y="457200"/>
                </a:moveTo>
                <a:lnTo>
                  <a:pt x="39189" y="457200"/>
                </a:lnTo>
                <a:cubicBezTo>
                  <a:pt x="63137" y="439783"/>
                  <a:pt x="86632" y="421725"/>
                  <a:pt x="111034" y="404949"/>
                </a:cubicBezTo>
                <a:cubicBezTo>
                  <a:pt x="121495" y="397757"/>
                  <a:pt x="132091" y="390511"/>
                  <a:pt x="143692" y="385355"/>
                </a:cubicBezTo>
                <a:cubicBezTo>
                  <a:pt x="151895" y="381709"/>
                  <a:pt x="169817" y="378823"/>
                  <a:pt x="169817" y="378823"/>
                </a:cubicBezTo>
                <a:lnTo>
                  <a:pt x="548640" y="326572"/>
                </a:lnTo>
                <a:lnTo>
                  <a:pt x="718457" y="444138"/>
                </a:lnTo>
                <a:lnTo>
                  <a:pt x="1077686" y="300446"/>
                </a:lnTo>
                <a:lnTo>
                  <a:pt x="1384663" y="470263"/>
                </a:lnTo>
                <a:lnTo>
                  <a:pt x="1600200" y="594360"/>
                </a:lnTo>
                <a:lnTo>
                  <a:pt x="1600200" y="535578"/>
                </a:lnTo>
                <a:lnTo>
                  <a:pt x="1593669" y="274320"/>
                </a:lnTo>
                <a:lnTo>
                  <a:pt x="1365069" y="104503"/>
                </a:lnTo>
                <a:lnTo>
                  <a:pt x="1084217" y="0"/>
                </a:lnTo>
                <a:lnTo>
                  <a:pt x="744583" y="117566"/>
                </a:lnTo>
                <a:lnTo>
                  <a:pt x="555172" y="6532"/>
                </a:lnTo>
                <a:lnTo>
                  <a:pt x="13063" y="182880"/>
                </a:lnTo>
                <a:lnTo>
                  <a:pt x="0" y="489858"/>
                </a:lnTo>
                <a:lnTo>
                  <a:pt x="39189" y="45720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817" y="915567"/>
            <a:ext cx="5833102" cy="4228755"/>
          </a:xfrm>
          <a:prstGeom prst="rect">
            <a:avLst/>
          </a:prstGeom>
        </p:spPr>
      </p:pic>
      <p:sp>
        <p:nvSpPr>
          <p:cNvPr id="6" name="Sağ Ok 5"/>
          <p:cNvSpPr/>
          <p:nvPr/>
        </p:nvSpPr>
        <p:spPr>
          <a:xfrm rot="3835698">
            <a:off x="4994357" y="3126011"/>
            <a:ext cx="522312" cy="144016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2506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>
            <p:extLst/>
          </p:nvPr>
        </p:nvGraphicFramePr>
        <p:xfrm>
          <a:off x="0" y="0"/>
          <a:ext cx="9108505" cy="915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3326">
                  <a:extLst>
                    <a:ext uri="{9D8B030D-6E8A-4147-A177-3AD203B41FA5}">
                      <a16:colId xmlns:a16="http://schemas.microsoft.com/office/drawing/2014/main" val="1892544128"/>
                    </a:ext>
                  </a:extLst>
                </a:gridCol>
                <a:gridCol w="878314">
                  <a:extLst>
                    <a:ext uri="{9D8B030D-6E8A-4147-A177-3AD203B41FA5}">
                      <a16:colId xmlns:a16="http://schemas.microsoft.com/office/drawing/2014/main" val="1298931723"/>
                    </a:ext>
                  </a:extLst>
                </a:gridCol>
                <a:gridCol w="484788">
                  <a:extLst>
                    <a:ext uri="{9D8B030D-6E8A-4147-A177-3AD203B41FA5}">
                      <a16:colId xmlns:a16="http://schemas.microsoft.com/office/drawing/2014/main" val="3403421486"/>
                    </a:ext>
                  </a:extLst>
                </a:gridCol>
                <a:gridCol w="819579">
                  <a:extLst>
                    <a:ext uri="{9D8B030D-6E8A-4147-A177-3AD203B41FA5}">
                      <a16:colId xmlns:a16="http://schemas.microsoft.com/office/drawing/2014/main" val="3988316381"/>
                    </a:ext>
                  </a:extLst>
                </a:gridCol>
                <a:gridCol w="671595">
                  <a:extLst>
                    <a:ext uri="{9D8B030D-6E8A-4147-A177-3AD203B41FA5}">
                      <a16:colId xmlns:a16="http://schemas.microsoft.com/office/drawing/2014/main" val="3447190465"/>
                    </a:ext>
                  </a:extLst>
                </a:gridCol>
                <a:gridCol w="491105">
                  <a:extLst>
                    <a:ext uri="{9D8B030D-6E8A-4147-A177-3AD203B41FA5}">
                      <a16:colId xmlns:a16="http://schemas.microsoft.com/office/drawing/2014/main" val="3249811948"/>
                    </a:ext>
                  </a:extLst>
                </a:gridCol>
                <a:gridCol w="486907">
                  <a:extLst>
                    <a:ext uri="{9D8B030D-6E8A-4147-A177-3AD203B41FA5}">
                      <a16:colId xmlns:a16="http://schemas.microsoft.com/office/drawing/2014/main" val="582050260"/>
                    </a:ext>
                  </a:extLst>
                </a:gridCol>
                <a:gridCol w="486907">
                  <a:extLst>
                    <a:ext uri="{9D8B030D-6E8A-4147-A177-3AD203B41FA5}">
                      <a16:colId xmlns:a16="http://schemas.microsoft.com/office/drawing/2014/main" val="4023262956"/>
                    </a:ext>
                  </a:extLst>
                </a:gridCol>
                <a:gridCol w="520485">
                  <a:extLst>
                    <a:ext uri="{9D8B030D-6E8A-4147-A177-3AD203B41FA5}">
                      <a16:colId xmlns:a16="http://schemas.microsoft.com/office/drawing/2014/main" val="2249702201"/>
                    </a:ext>
                  </a:extLst>
                </a:gridCol>
                <a:gridCol w="935178">
                  <a:extLst>
                    <a:ext uri="{9D8B030D-6E8A-4147-A177-3AD203B41FA5}">
                      <a16:colId xmlns:a16="http://schemas.microsoft.com/office/drawing/2014/main" val="3831683051"/>
                    </a:ext>
                  </a:extLst>
                </a:gridCol>
                <a:gridCol w="827760">
                  <a:extLst>
                    <a:ext uri="{9D8B030D-6E8A-4147-A177-3AD203B41FA5}">
                      <a16:colId xmlns:a16="http://schemas.microsoft.com/office/drawing/2014/main" val="461578916"/>
                    </a:ext>
                  </a:extLst>
                </a:gridCol>
                <a:gridCol w="1057760">
                  <a:extLst>
                    <a:ext uri="{9D8B030D-6E8A-4147-A177-3AD203B41FA5}">
                      <a16:colId xmlns:a16="http://schemas.microsoft.com/office/drawing/2014/main" val="3004627977"/>
                    </a:ext>
                  </a:extLst>
                </a:gridCol>
                <a:gridCol w="994801">
                  <a:extLst>
                    <a:ext uri="{9D8B030D-6E8A-4147-A177-3AD203B41FA5}">
                      <a16:colId xmlns:a16="http://schemas.microsoft.com/office/drawing/2014/main" val="2421745818"/>
                    </a:ext>
                  </a:extLst>
                </a:gridCol>
              </a:tblGrid>
              <a:tr h="350602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Sıra </a:t>
                      </a:r>
                      <a:b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Mahalle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Ada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Parsel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Bina Adı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Blok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Kat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Daire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Cephe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Taşınmaz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Cinsi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Alan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(m2)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Muhammen Bedel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Geçici </a:t>
                      </a:r>
                      <a:b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Teminat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7959885"/>
                  </a:ext>
                </a:extLst>
              </a:tr>
              <a:tr h="56496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Anbar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13052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Eylül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60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Mesken(2+1)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2.250.000</a:t>
                      </a:r>
                      <a:endParaRPr lang="tr-TR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70.000</a:t>
                      </a:r>
                      <a:endParaRPr lang="tr-TR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07020784"/>
                  </a:ext>
                </a:extLst>
              </a:tr>
            </a:tbl>
          </a:graphicData>
        </a:graphic>
      </p:graphicFrame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3" t="17801" r="7068" b="20600"/>
          <a:stretch/>
        </p:blipFill>
        <p:spPr>
          <a:xfrm>
            <a:off x="1" y="915567"/>
            <a:ext cx="3302816" cy="4227933"/>
          </a:xfrm>
          <a:prstGeom prst="rect">
            <a:avLst/>
          </a:prstGeom>
        </p:spPr>
      </p:pic>
      <p:sp>
        <p:nvSpPr>
          <p:cNvPr id="3" name="Serbest Form 2"/>
          <p:cNvSpPr/>
          <p:nvPr/>
        </p:nvSpPr>
        <p:spPr>
          <a:xfrm>
            <a:off x="1475656" y="1707654"/>
            <a:ext cx="666206" cy="352697"/>
          </a:xfrm>
          <a:custGeom>
            <a:avLst/>
            <a:gdLst>
              <a:gd name="connsiteX0" fmla="*/ 45720 w 666206"/>
              <a:gd name="connsiteY0" fmla="*/ 0 h 352697"/>
              <a:gd name="connsiteX1" fmla="*/ 666206 w 666206"/>
              <a:gd name="connsiteY1" fmla="*/ 169817 h 352697"/>
              <a:gd name="connsiteX2" fmla="*/ 666206 w 666206"/>
              <a:gd name="connsiteY2" fmla="*/ 352697 h 352697"/>
              <a:gd name="connsiteX3" fmla="*/ 0 w 666206"/>
              <a:gd name="connsiteY3" fmla="*/ 137160 h 352697"/>
              <a:gd name="connsiteX4" fmla="*/ 45720 w 666206"/>
              <a:gd name="connsiteY4" fmla="*/ 0 h 352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6206" h="352697">
                <a:moveTo>
                  <a:pt x="45720" y="0"/>
                </a:moveTo>
                <a:lnTo>
                  <a:pt x="666206" y="169817"/>
                </a:lnTo>
                <a:lnTo>
                  <a:pt x="666206" y="352697"/>
                </a:lnTo>
                <a:lnTo>
                  <a:pt x="0" y="137160"/>
                </a:lnTo>
                <a:lnTo>
                  <a:pt x="45720" y="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817" y="915567"/>
            <a:ext cx="5833102" cy="4228755"/>
          </a:xfrm>
          <a:prstGeom prst="rect">
            <a:avLst/>
          </a:prstGeom>
        </p:spPr>
      </p:pic>
      <p:sp>
        <p:nvSpPr>
          <p:cNvPr id="6" name="Sağ Ok 5"/>
          <p:cNvSpPr/>
          <p:nvPr/>
        </p:nvSpPr>
        <p:spPr>
          <a:xfrm rot="3835698">
            <a:off x="4994357" y="3126011"/>
            <a:ext cx="522312" cy="144016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782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>
            <p:extLst/>
          </p:nvPr>
        </p:nvGraphicFramePr>
        <p:xfrm>
          <a:off x="0" y="0"/>
          <a:ext cx="9108505" cy="915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3326">
                  <a:extLst>
                    <a:ext uri="{9D8B030D-6E8A-4147-A177-3AD203B41FA5}">
                      <a16:colId xmlns:a16="http://schemas.microsoft.com/office/drawing/2014/main" val="1892544128"/>
                    </a:ext>
                  </a:extLst>
                </a:gridCol>
                <a:gridCol w="878314">
                  <a:extLst>
                    <a:ext uri="{9D8B030D-6E8A-4147-A177-3AD203B41FA5}">
                      <a16:colId xmlns:a16="http://schemas.microsoft.com/office/drawing/2014/main" val="1298931723"/>
                    </a:ext>
                  </a:extLst>
                </a:gridCol>
                <a:gridCol w="484788">
                  <a:extLst>
                    <a:ext uri="{9D8B030D-6E8A-4147-A177-3AD203B41FA5}">
                      <a16:colId xmlns:a16="http://schemas.microsoft.com/office/drawing/2014/main" val="3403421486"/>
                    </a:ext>
                  </a:extLst>
                </a:gridCol>
                <a:gridCol w="819579">
                  <a:extLst>
                    <a:ext uri="{9D8B030D-6E8A-4147-A177-3AD203B41FA5}">
                      <a16:colId xmlns:a16="http://schemas.microsoft.com/office/drawing/2014/main" val="3988316381"/>
                    </a:ext>
                  </a:extLst>
                </a:gridCol>
                <a:gridCol w="671595">
                  <a:extLst>
                    <a:ext uri="{9D8B030D-6E8A-4147-A177-3AD203B41FA5}">
                      <a16:colId xmlns:a16="http://schemas.microsoft.com/office/drawing/2014/main" val="3447190465"/>
                    </a:ext>
                  </a:extLst>
                </a:gridCol>
                <a:gridCol w="491105">
                  <a:extLst>
                    <a:ext uri="{9D8B030D-6E8A-4147-A177-3AD203B41FA5}">
                      <a16:colId xmlns:a16="http://schemas.microsoft.com/office/drawing/2014/main" val="3249811948"/>
                    </a:ext>
                  </a:extLst>
                </a:gridCol>
                <a:gridCol w="486907">
                  <a:extLst>
                    <a:ext uri="{9D8B030D-6E8A-4147-A177-3AD203B41FA5}">
                      <a16:colId xmlns:a16="http://schemas.microsoft.com/office/drawing/2014/main" val="582050260"/>
                    </a:ext>
                  </a:extLst>
                </a:gridCol>
                <a:gridCol w="486907">
                  <a:extLst>
                    <a:ext uri="{9D8B030D-6E8A-4147-A177-3AD203B41FA5}">
                      <a16:colId xmlns:a16="http://schemas.microsoft.com/office/drawing/2014/main" val="4023262956"/>
                    </a:ext>
                  </a:extLst>
                </a:gridCol>
                <a:gridCol w="520485">
                  <a:extLst>
                    <a:ext uri="{9D8B030D-6E8A-4147-A177-3AD203B41FA5}">
                      <a16:colId xmlns:a16="http://schemas.microsoft.com/office/drawing/2014/main" val="2249702201"/>
                    </a:ext>
                  </a:extLst>
                </a:gridCol>
                <a:gridCol w="935178">
                  <a:extLst>
                    <a:ext uri="{9D8B030D-6E8A-4147-A177-3AD203B41FA5}">
                      <a16:colId xmlns:a16="http://schemas.microsoft.com/office/drawing/2014/main" val="3831683051"/>
                    </a:ext>
                  </a:extLst>
                </a:gridCol>
                <a:gridCol w="827760">
                  <a:extLst>
                    <a:ext uri="{9D8B030D-6E8A-4147-A177-3AD203B41FA5}">
                      <a16:colId xmlns:a16="http://schemas.microsoft.com/office/drawing/2014/main" val="461578916"/>
                    </a:ext>
                  </a:extLst>
                </a:gridCol>
                <a:gridCol w="1057760">
                  <a:extLst>
                    <a:ext uri="{9D8B030D-6E8A-4147-A177-3AD203B41FA5}">
                      <a16:colId xmlns:a16="http://schemas.microsoft.com/office/drawing/2014/main" val="3004627977"/>
                    </a:ext>
                  </a:extLst>
                </a:gridCol>
                <a:gridCol w="994801">
                  <a:extLst>
                    <a:ext uri="{9D8B030D-6E8A-4147-A177-3AD203B41FA5}">
                      <a16:colId xmlns:a16="http://schemas.microsoft.com/office/drawing/2014/main" val="2421745818"/>
                    </a:ext>
                  </a:extLst>
                </a:gridCol>
              </a:tblGrid>
              <a:tr h="350602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Sıra </a:t>
                      </a:r>
                      <a:b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Mahalle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Ada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Parsel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Bina Adı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Blok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Kat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Daire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Cephe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Taşınmaz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Cinsi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Alan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(m2)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Muhammen Bedel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Geçici </a:t>
                      </a:r>
                      <a:b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Teminat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7959885"/>
                  </a:ext>
                </a:extLst>
              </a:tr>
              <a:tr h="56496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Anbar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13052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Eylül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51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Mesken(2+1)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2.250.000</a:t>
                      </a:r>
                      <a:endParaRPr lang="tr-TR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70.000</a:t>
                      </a:r>
                      <a:endParaRPr lang="tr-TR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07020784"/>
                  </a:ext>
                </a:extLst>
              </a:tr>
            </a:tbl>
          </a:graphicData>
        </a:graphic>
      </p:graphicFrame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4" t="15000" r="8934" b="20601"/>
          <a:stretch/>
        </p:blipFill>
        <p:spPr>
          <a:xfrm>
            <a:off x="1" y="915567"/>
            <a:ext cx="3302816" cy="4244329"/>
          </a:xfrm>
          <a:prstGeom prst="rect">
            <a:avLst/>
          </a:prstGeom>
        </p:spPr>
      </p:pic>
      <p:sp>
        <p:nvSpPr>
          <p:cNvPr id="3" name="Serbest Form 2"/>
          <p:cNvSpPr/>
          <p:nvPr/>
        </p:nvSpPr>
        <p:spPr>
          <a:xfrm>
            <a:off x="2062163" y="2157413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  <a:gd name="connsiteX2" fmla="*/ 0 w 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6" name="Serbest Form 5"/>
          <p:cNvSpPr/>
          <p:nvPr/>
        </p:nvSpPr>
        <p:spPr>
          <a:xfrm>
            <a:off x="1231106" y="1995686"/>
            <a:ext cx="752475" cy="226219"/>
          </a:xfrm>
          <a:custGeom>
            <a:avLst/>
            <a:gdLst>
              <a:gd name="connsiteX0" fmla="*/ 0 w 752475"/>
              <a:gd name="connsiteY0" fmla="*/ 226219 h 226219"/>
              <a:gd name="connsiteX1" fmla="*/ 166688 w 752475"/>
              <a:gd name="connsiteY1" fmla="*/ 195262 h 226219"/>
              <a:gd name="connsiteX2" fmla="*/ 188119 w 752475"/>
              <a:gd name="connsiteY2" fmla="*/ 195262 h 226219"/>
              <a:gd name="connsiteX3" fmla="*/ 750094 w 752475"/>
              <a:gd name="connsiteY3" fmla="*/ 161925 h 226219"/>
              <a:gd name="connsiteX4" fmla="*/ 752475 w 752475"/>
              <a:gd name="connsiteY4" fmla="*/ 0 h 226219"/>
              <a:gd name="connsiteX5" fmla="*/ 190500 w 752475"/>
              <a:gd name="connsiteY5" fmla="*/ 4762 h 226219"/>
              <a:gd name="connsiteX6" fmla="*/ 176213 w 752475"/>
              <a:gd name="connsiteY6" fmla="*/ 54769 h 226219"/>
              <a:gd name="connsiteX7" fmla="*/ 14288 w 752475"/>
              <a:gd name="connsiteY7" fmla="*/ 47625 h 226219"/>
              <a:gd name="connsiteX8" fmla="*/ 0 w 752475"/>
              <a:gd name="connsiteY8" fmla="*/ 226219 h 22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2475" h="226219">
                <a:moveTo>
                  <a:pt x="0" y="226219"/>
                </a:moveTo>
                <a:lnTo>
                  <a:pt x="166688" y="195262"/>
                </a:lnTo>
                <a:lnTo>
                  <a:pt x="188119" y="195262"/>
                </a:lnTo>
                <a:lnTo>
                  <a:pt x="750094" y="161925"/>
                </a:lnTo>
                <a:cubicBezTo>
                  <a:pt x="750888" y="107950"/>
                  <a:pt x="751681" y="53975"/>
                  <a:pt x="752475" y="0"/>
                </a:cubicBezTo>
                <a:lnTo>
                  <a:pt x="190500" y="4762"/>
                </a:lnTo>
                <a:lnTo>
                  <a:pt x="176213" y="54769"/>
                </a:lnTo>
                <a:lnTo>
                  <a:pt x="14288" y="47625"/>
                </a:lnTo>
                <a:lnTo>
                  <a:pt x="0" y="226219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817" y="915567"/>
            <a:ext cx="5833102" cy="4228755"/>
          </a:xfrm>
          <a:prstGeom prst="rect">
            <a:avLst/>
          </a:prstGeom>
        </p:spPr>
      </p:pic>
      <p:sp>
        <p:nvSpPr>
          <p:cNvPr id="8" name="Sağ Ok 7"/>
          <p:cNvSpPr/>
          <p:nvPr/>
        </p:nvSpPr>
        <p:spPr>
          <a:xfrm rot="3835698">
            <a:off x="4994357" y="3126011"/>
            <a:ext cx="522312" cy="144016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51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>
            <p:extLst/>
          </p:nvPr>
        </p:nvGraphicFramePr>
        <p:xfrm>
          <a:off x="0" y="0"/>
          <a:ext cx="9108505" cy="915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3326">
                  <a:extLst>
                    <a:ext uri="{9D8B030D-6E8A-4147-A177-3AD203B41FA5}">
                      <a16:colId xmlns:a16="http://schemas.microsoft.com/office/drawing/2014/main" val="1892544128"/>
                    </a:ext>
                  </a:extLst>
                </a:gridCol>
                <a:gridCol w="878314">
                  <a:extLst>
                    <a:ext uri="{9D8B030D-6E8A-4147-A177-3AD203B41FA5}">
                      <a16:colId xmlns:a16="http://schemas.microsoft.com/office/drawing/2014/main" val="1298931723"/>
                    </a:ext>
                  </a:extLst>
                </a:gridCol>
                <a:gridCol w="484788">
                  <a:extLst>
                    <a:ext uri="{9D8B030D-6E8A-4147-A177-3AD203B41FA5}">
                      <a16:colId xmlns:a16="http://schemas.microsoft.com/office/drawing/2014/main" val="3403421486"/>
                    </a:ext>
                  </a:extLst>
                </a:gridCol>
                <a:gridCol w="819579">
                  <a:extLst>
                    <a:ext uri="{9D8B030D-6E8A-4147-A177-3AD203B41FA5}">
                      <a16:colId xmlns:a16="http://schemas.microsoft.com/office/drawing/2014/main" val="3988316381"/>
                    </a:ext>
                  </a:extLst>
                </a:gridCol>
                <a:gridCol w="671595">
                  <a:extLst>
                    <a:ext uri="{9D8B030D-6E8A-4147-A177-3AD203B41FA5}">
                      <a16:colId xmlns:a16="http://schemas.microsoft.com/office/drawing/2014/main" val="3447190465"/>
                    </a:ext>
                  </a:extLst>
                </a:gridCol>
                <a:gridCol w="491105">
                  <a:extLst>
                    <a:ext uri="{9D8B030D-6E8A-4147-A177-3AD203B41FA5}">
                      <a16:colId xmlns:a16="http://schemas.microsoft.com/office/drawing/2014/main" val="3249811948"/>
                    </a:ext>
                  </a:extLst>
                </a:gridCol>
                <a:gridCol w="486907">
                  <a:extLst>
                    <a:ext uri="{9D8B030D-6E8A-4147-A177-3AD203B41FA5}">
                      <a16:colId xmlns:a16="http://schemas.microsoft.com/office/drawing/2014/main" val="582050260"/>
                    </a:ext>
                  </a:extLst>
                </a:gridCol>
                <a:gridCol w="486907">
                  <a:extLst>
                    <a:ext uri="{9D8B030D-6E8A-4147-A177-3AD203B41FA5}">
                      <a16:colId xmlns:a16="http://schemas.microsoft.com/office/drawing/2014/main" val="4023262956"/>
                    </a:ext>
                  </a:extLst>
                </a:gridCol>
                <a:gridCol w="520485">
                  <a:extLst>
                    <a:ext uri="{9D8B030D-6E8A-4147-A177-3AD203B41FA5}">
                      <a16:colId xmlns:a16="http://schemas.microsoft.com/office/drawing/2014/main" val="2249702201"/>
                    </a:ext>
                  </a:extLst>
                </a:gridCol>
                <a:gridCol w="935178">
                  <a:extLst>
                    <a:ext uri="{9D8B030D-6E8A-4147-A177-3AD203B41FA5}">
                      <a16:colId xmlns:a16="http://schemas.microsoft.com/office/drawing/2014/main" val="3831683051"/>
                    </a:ext>
                  </a:extLst>
                </a:gridCol>
                <a:gridCol w="827760">
                  <a:extLst>
                    <a:ext uri="{9D8B030D-6E8A-4147-A177-3AD203B41FA5}">
                      <a16:colId xmlns:a16="http://schemas.microsoft.com/office/drawing/2014/main" val="461578916"/>
                    </a:ext>
                  </a:extLst>
                </a:gridCol>
                <a:gridCol w="1057760">
                  <a:extLst>
                    <a:ext uri="{9D8B030D-6E8A-4147-A177-3AD203B41FA5}">
                      <a16:colId xmlns:a16="http://schemas.microsoft.com/office/drawing/2014/main" val="3004627977"/>
                    </a:ext>
                  </a:extLst>
                </a:gridCol>
                <a:gridCol w="994801">
                  <a:extLst>
                    <a:ext uri="{9D8B030D-6E8A-4147-A177-3AD203B41FA5}">
                      <a16:colId xmlns:a16="http://schemas.microsoft.com/office/drawing/2014/main" val="2421745818"/>
                    </a:ext>
                  </a:extLst>
                </a:gridCol>
              </a:tblGrid>
              <a:tr h="350602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Sıra </a:t>
                      </a:r>
                      <a:b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Mahalle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Ada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Parsel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Bina Adı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Blok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Kat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Daire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Cephe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Taşınmaz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Cinsi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Alan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(m2)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Muhammen Bedel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Geçici </a:t>
                      </a:r>
                      <a:b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Teminat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7959885"/>
                  </a:ext>
                </a:extLst>
              </a:tr>
              <a:tr h="56496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Anbar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13052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Eylül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42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Mesken(2+1)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2.250.000</a:t>
                      </a:r>
                      <a:endParaRPr lang="tr-TR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70.000</a:t>
                      </a:r>
                      <a:endParaRPr lang="tr-TR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07020784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3" t="17801" r="7068" b="20600"/>
          <a:stretch/>
        </p:blipFill>
        <p:spPr>
          <a:xfrm>
            <a:off x="1" y="916389"/>
            <a:ext cx="3302816" cy="4227933"/>
          </a:xfrm>
          <a:prstGeom prst="rect">
            <a:avLst/>
          </a:prstGeom>
        </p:spPr>
      </p:pic>
      <p:sp>
        <p:nvSpPr>
          <p:cNvPr id="2" name="Serbest Form 1"/>
          <p:cNvSpPr/>
          <p:nvPr/>
        </p:nvSpPr>
        <p:spPr>
          <a:xfrm>
            <a:off x="1475656" y="2211710"/>
            <a:ext cx="749300" cy="406400"/>
          </a:xfrm>
          <a:custGeom>
            <a:avLst/>
            <a:gdLst>
              <a:gd name="connsiteX0" fmla="*/ 6350 w 749300"/>
              <a:gd name="connsiteY0" fmla="*/ 171450 h 406400"/>
              <a:gd name="connsiteX1" fmla="*/ 6350 w 749300"/>
              <a:gd name="connsiteY1" fmla="*/ 171450 h 406400"/>
              <a:gd name="connsiteX2" fmla="*/ 152400 w 749300"/>
              <a:gd name="connsiteY2" fmla="*/ 222250 h 406400"/>
              <a:gd name="connsiteX3" fmla="*/ 203200 w 749300"/>
              <a:gd name="connsiteY3" fmla="*/ 241300 h 406400"/>
              <a:gd name="connsiteX4" fmla="*/ 749300 w 749300"/>
              <a:gd name="connsiteY4" fmla="*/ 406400 h 406400"/>
              <a:gd name="connsiteX5" fmla="*/ 742950 w 749300"/>
              <a:gd name="connsiteY5" fmla="*/ 349250 h 406400"/>
              <a:gd name="connsiteX6" fmla="*/ 711200 w 749300"/>
              <a:gd name="connsiteY6" fmla="*/ 196850 h 406400"/>
              <a:gd name="connsiteX7" fmla="*/ 0 w 749300"/>
              <a:gd name="connsiteY7" fmla="*/ 0 h 406400"/>
              <a:gd name="connsiteX8" fmla="*/ 6350 w 749300"/>
              <a:gd name="connsiteY8" fmla="*/ 17145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9300" h="406400">
                <a:moveTo>
                  <a:pt x="6350" y="171450"/>
                </a:moveTo>
                <a:lnTo>
                  <a:pt x="6350" y="171450"/>
                </a:lnTo>
                <a:cubicBezTo>
                  <a:pt x="55033" y="188383"/>
                  <a:pt x="104138" y="204152"/>
                  <a:pt x="152400" y="222250"/>
                </a:cubicBezTo>
                <a:lnTo>
                  <a:pt x="203200" y="241300"/>
                </a:lnTo>
                <a:lnTo>
                  <a:pt x="749300" y="406400"/>
                </a:lnTo>
                <a:lnTo>
                  <a:pt x="742950" y="349250"/>
                </a:lnTo>
                <a:lnTo>
                  <a:pt x="711200" y="196850"/>
                </a:lnTo>
                <a:lnTo>
                  <a:pt x="0" y="0"/>
                </a:lnTo>
                <a:lnTo>
                  <a:pt x="6350" y="17145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817" y="915567"/>
            <a:ext cx="5833102" cy="4228755"/>
          </a:xfrm>
          <a:prstGeom prst="rect">
            <a:avLst/>
          </a:prstGeom>
        </p:spPr>
      </p:pic>
      <p:sp>
        <p:nvSpPr>
          <p:cNvPr id="6" name="Sağ Ok 5"/>
          <p:cNvSpPr/>
          <p:nvPr/>
        </p:nvSpPr>
        <p:spPr>
          <a:xfrm rot="3835698">
            <a:off x="4994357" y="3126011"/>
            <a:ext cx="522312" cy="144016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827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8913864"/>
              </p:ext>
            </p:extLst>
          </p:nvPr>
        </p:nvGraphicFramePr>
        <p:xfrm>
          <a:off x="0" y="0"/>
          <a:ext cx="9144000" cy="915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5093">
                  <a:extLst>
                    <a:ext uri="{9D8B030D-6E8A-4147-A177-3AD203B41FA5}">
                      <a16:colId xmlns:a16="http://schemas.microsoft.com/office/drawing/2014/main" val="1892544128"/>
                    </a:ext>
                  </a:extLst>
                </a:gridCol>
                <a:gridCol w="881737">
                  <a:extLst>
                    <a:ext uri="{9D8B030D-6E8A-4147-A177-3AD203B41FA5}">
                      <a16:colId xmlns:a16="http://schemas.microsoft.com/office/drawing/2014/main" val="1298931723"/>
                    </a:ext>
                  </a:extLst>
                </a:gridCol>
                <a:gridCol w="486677">
                  <a:extLst>
                    <a:ext uri="{9D8B030D-6E8A-4147-A177-3AD203B41FA5}">
                      <a16:colId xmlns:a16="http://schemas.microsoft.com/office/drawing/2014/main" val="3403421486"/>
                    </a:ext>
                  </a:extLst>
                </a:gridCol>
                <a:gridCol w="822773">
                  <a:extLst>
                    <a:ext uri="{9D8B030D-6E8A-4147-A177-3AD203B41FA5}">
                      <a16:colId xmlns:a16="http://schemas.microsoft.com/office/drawing/2014/main" val="3988316381"/>
                    </a:ext>
                  </a:extLst>
                </a:gridCol>
                <a:gridCol w="674212">
                  <a:extLst>
                    <a:ext uri="{9D8B030D-6E8A-4147-A177-3AD203B41FA5}">
                      <a16:colId xmlns:a16="http://schemas.microsoft.com/office/drawing/2014/main" val="3447190465"/>
                    </a:ext>
                  </a:extLst>
                </a:gridCol>
                <a:gridCol w="493019">
                  <a:extLst>
                    <a:ext uri="{9D8B030D-6E8A-4147-A177-3AD203B41FA5}">
                      <a16:colId xmlns:a16="http://schemas.microsoft.com/office/drawing/2014/main" val="3249811948"/>
                    </a:ext>
                  </a:extLst>
                </a:gridCol>
                <a:gridCol w="488804">
                  <a:extLst>
                    <a:ext uri="{9D8B030D-6E8A-4147-A177-3AD203B41FA5}">
                      <a16:colId xmlns:a16="http://schemas.microsoft.com/office/drawing/2014/main" val="582050260"/>
                    </a:ext>
                  </a:extLst>
                </a:gridCol>
                <a:gridCol w="488804">
                  <a:extLst>
                    <a:ext uri="{9D8B030D-6E8A-4147-A177-3AD203B41FA5}">
                      <a16:colId xmlns:a16="http://schemas.microsoft.com/office/drawing/2014/main" val="4023262956"/>
                    </a:ext>
                  </a:extLst>
                </a:gridCol>
                <a:gridCol w="522513">
                  <a:extLst>
                    <a:ext uri="{9D8B030D-6E8A-4147-A177-3AD203B41FA5}">
                      <a16:colId xmlns:a16="http://schemas.microsoft.com/office/drawing/2014/main" val="2249702201"/>
                    </a:ext>
                  </a:extLst>
                </a:gridCol>
                <a:gridCol w="938822">
                  <a:extLst>
                    <a:ext uri="{9D8B030D-6E8A-4147-A177-3AD203B41FA5}">
                      <a16:colId xmlns:a16="http://schemas.microsoft.com/office/drawing/2014/main" val="3831683051"/>
                    </a:ext>
                  </a:extLst>
                </a:gridCol>
                <a:gridCol w="830986">
                  <a:extLst>
                    <a:ext uri="{9D8B030D-6E8A-4147-A177-3AD203B41FA5}">
                      <a16:colId xmlns:a16="http://schemas.microsoft.com/office/drawing/2014/main" val="461578916"/>
                    </a:ext>
                  </a:extLst>
                </a:gridCol>
                <a:gridCol w="1061882">
                  <a:extLst>
                    <a:ext uri="{9D8B030D-6E8A-4147-A177-3AD203B41FA5}">
                      <a16:colId xmlns:a16="http://schemas.microsoft.com/office/drawing/2014/main" val="3004627977"/>
                    </a:ext>
                  </a:extLst>
                </a:gridCol>
                <a:gridCol w="998678">
                  <a:extLst>
                    <a:ext uri="{9D8B030D-6E8A-4147-A177-3AD203B41FA5}">
                      <a16:colId xmlns:a16="http://schemas.microsoft.com/office/drawing/2014/main" val="2421745818"/>
                    </a:ext>
                  </a:extLst>
                </a:gridCol>
              </a:tblGrid>
              <a:tr h="350602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Sıra </a:t>
                      </a:r>
                      <a:b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Mahalle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Ada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Parsel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Bina Adı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Blok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Kat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Daire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Cephe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Taşınmaz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Cinsi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Alan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(m2)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Muhammen Bedel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Geçici </a:t>
                      </a:r>
                      <a:b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Teminat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7959885"/>
                  </a:ext>
                </a:extLst>
              </a:tr>
              <a:tr h="56496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Kazımkarabekir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13293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Kübra Park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D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45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3.100.000</a:t>
                      </a:r>
                      <a:endParaRPr lang="tr-TR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95.000</a:t>
                      </a:r>
                      <a:endParaRPr lang="tr-TR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07020784"/>
                  </a:ext>
                </a:extLst>
              </a:tr>
            </a:tbl>
          </a:graphicData>
        </a:graphic>
      </p:graphicFrame>
      <p:pic>
        <p:nvPicPr>
          <p:cNvPr id="9" name="Resi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898853"/>
            <a:ext cx="5580112" cy="4244647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4" t="2800" r="26764" b="603"/>
          <a:stretch/>
        </p:blipFill>
        <p:spPr>
          <a:xfrm>
            <a:off x="4440" y="914400"/>
            <a:ext cx="3559448" cy="4229099"/>
          </a:xfrm>
          <a:prstGeom prst="rect">
            <a:avLst/>
          </a:prstGeom>
        </p:spPr>
      </p:pic>
      <p:sp>
        <p:nvSpPr>
          <p:cNvPr id="6" name="Serbest Form 5"/>
          <p:cNvSpPr/>
          <p:nvPr/>
        </p:nvSpPr>
        <p:spPr>
          <a:xfrm>
            <a:off x="1259632" y="1779662"/>
            <a:ext cx="1219200" cy="336916"/>
          </a:xfrm>
          <a:custGeom>
            <a:avLst/>
            <a:gdLst>
              <a:gd name="connsiteX0" fmla="*/ 12700 w 1219200"/>
              <a:gd name="connsiteY0" fmla="*/ 32116 h 336916"/>
              <a:gd name="connsiteX1" fmla="*/ 12700 w 1219200"/>
              <a:gd name="connsiteY1" fmla="*/ 32116 h 336916"/>
              <a:gd name="connsiteX2" fmla="*/ 127000 w 1219200"/>
              <a:gd name="connsiteY2" fmla="*/ 366 h 336916"/>
              <a:gd name="connsiteX3" fmla="*/ 895350 w 1219200"/>
              <a:gd name="connsiteY3" fmla="*/ 70216 h 336916"/>
              <a:gd name="connsiteX4" fmla="*/ 1212850 w 1219200"/>
              <a:gd name="connsiteY4" fmla="*/ 25766 h 336916"/>
              <a:gd name="connsiteX5" fmla="*/ 1219200 w 1219200"/>
              <a:gd name="connsiteY5" fmla="*/ 279766 h 336916"/>
              <a:gd name="connsiteX6" fmla="*/ 1085850 w 1219200"/>
              <a:gd name="connsiteY6" fmla="*/ 311516 h 336916"/>
              <a:gd name="connsiteX7" fmla="*/ 1028700 w 1219200"/>
              <a:gd name="connsiteY7" fmla="*/ 324216 h 336916"/>
              <a:gd name="connsiteX8" fmla="*/ 984250 w 1219200"/>
              <a:gd name="connsiteY8" fmla="*/ 330566 h 336916"/>
              <a:gd name="connsiteX9" fmla="*/ 876300 w 1219200"/>
              <a:gd name="connsiteY9" fmla="*/ 336916 h 336916"/>
              <a:gd name="connsiteX10" fmla="*/ 0 w 1219200"/>
              <a:gd name="connsiteY10" fmla="*/ 311516 h 336916"/>
              <a:gd name="connsiteX11" fmla="*/ 19050 w 1219200"/>
              <a:gd name="connsiteY11" fmla="*/ 248016 h 336916"/>
              <a:gd name="connsiteX12" fmla="*/ 12700 w 1219200"/>
              <a:gd name="connsiteY12" fmla="*/ 32116 h 336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" h="336916">
                <a:moveTo>
                  <a:pt x="12700" y="32116"/>
                </a:moveTo>
                <a:lnTo>
                  <a:pt x="12700" y="32116"/>
                </a:lnTo>
                <a:cubicBezTo>
                  <a:pt x="96039" y="-5765"/>
                  <a:pt x="56974" y="366"/>
                  <a:pt x="127000" y="366"/>
                </a:cubicBezTo>
                <a:lnTo>
                  <a:pt x="895350" y="70216"/>
                </a:lnTo>
                <a:lnTo>
                  <a:pt x="1212850" y="25766"/>
                </a:lnTo>
                <a:lnTo>
                  <a:pt x="1219200" y="279766"/>
                </a:lnTo>
                <a:cubicBezTo>
                  <a:pt x="1117012" y="291120"/>
                  <a:pt x="1205975" y="277195"/>
                  <a:pt x="1085850" y="311516"/>
                </a:cubicBezTo>
                <a:cubicBezTo>
                  <a:pt x="1067086" y="316877"/>
                  <a:pt x="1047880" y="320620"/>
                  <a:pt x="1028700" y="324216"/>
                </a:cubicBezTo>
                <a:cubicBezTo>
                  <a:pt x="1013989" y="326974"/>
                  <a:pt x="984250" y="330566"/>
                  <a:pt x="984250" y="330566"/>
                </a:cubicBezTo>
                <a:lnTo>
                  <a:pt x="876300" y="336916"/>
                </a:lnTo>
                <a:lnTo>
                  <a:pt x="0" y="311516"/>
                </a:lnTo>
                <a:lnTo>
                  <a:pt x="19050" y="248016"/>
                </a:lnTo>
                <a:lnTo>
                  <a:pt x="12700" y="32116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2" name="Sağ Ok 1"/>
          <p:cNvSpPr/>
          <p:nvPr/>
        </p:nvSpPr>
        <p:spPr>
          <a:xfrm rot="3204873">
            <a:off x="6252509" y="2320312"/>
            <a:ext cx="522312" cy="144016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6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>
            <p:extLst/>
          </p:nvPr>
        </p:nvGraphicFramePr>
        <p:xfrm>
          <a:off x="0" y="0"/>
          <a:ext cx="9108505" cy="915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3326">
                  <a:extLst>
                    <a:ext uri="{9D8B030D-6E8A-4147-A177-3AD203B41FA5}">
                      <a16:colId xmlns:a16="http://schemas.microsoft.com/office/drawing/2014/main" val="1892544128"/>
                    </a:ext>
                  </a:extLst>
                </a:gridCol>
                <a:gridCol w="878314">
                  <a:extLst>
                    <a:ext uri="{9D8B030D-6E8A-4147-A177-3AD203B41FA5}">
                      <a16:colId xmlns:a16="http://schemas.microsoft.com/office/drawing/2014/main" val="1298931723"/>
                    </a:ext>
                  </a:extLst>
                </a:gridCol>
                <a:gridCol w="484788">
                  <a:extLst>
                    <a:ext uri="{9D8B030D-6E8A-4147-A177-3AD203B41FA5}">
                      <a16:colId xmlns:a16="http://schemas.microsoft.com/office/drawing/2014/main" val="3403421486"/>
                    </a:ext>
                  </a:extLst>
                </a:gridCol>
                <a:gridCol w="819579">
                  <a:extLst>
                    <a:ext uri="{9D8B030D-6E8A-4147-A177-3AD203B41FA5}">
                      <a16:colId xmlns:a16="http://schemas.microsoft.com/office/drawing/2014/main" val="3988316381"/>
                    </a:ext>
                  </a:extLst>
                </a:gridCol>
                <a:gridCol w="671595">
                  <a:extLst>
                    <a:ext uri="{9D8B030D-6E8A-4147-A177-3AD203B41FA5}">
                      <a16:colId xmlns:a16="http://schemas.microsoft.com/office/drawing/2014/main" val="3447190465"/>
                    </a:ext>
                  </a:extLst>
                </a:gridCol>
                <a:gridCol w="491105">
                  <a:extLst>
                    <a:ext uri="{9D8B030D-6E8A-4147-A177-3AD203B41FA5}">
                      <a16:colId xmlns:a16="http://schemas.microsoft.com/office/drawing/2014/main" val="3249811948"/>
                    </a:ext>
                  </a:extLst>
                </a:gridCol>
                <a:gridCol w="486907">
                  <a:extLst>
                    <a:ext uri="{9D8B030D-6E8A-4147-A177-3AD203B41FA5}">
                      <a16:colId xmlns:a16="http://schemas.microsoft.com/office/drawing/2014/main" val="582050260"/>
                    </a:ext>
                  </a:extLst>
                </a:gridCol>
                <a:gridCol w="486907">
                  <a:extLst>
                    <a:ext uri="{9D8B030D-6E8A-4147-A177-3AD203B41FA5}">
                      <a16:colId xmlns:a16="http://schemas.microsoft.com/office/drawing/2014/main" val="4023262956"/>
                    </a:ext>
                  </a:extLst>
                </a:gridCol>
                <a:gridCol w="520485">
                  <a:extLst>
                    <a:ext uri="{9D8B030D-6E8A-4147-A177-3AD203B41FA5}">
                      <a16:colId xmlns:a16="http://schemas.microsoft.com/office/drawing/2014/main" val="2249702201"/>
                    </a:ext>
                  </a:extLst>
                </a:gridCol>
                <a:gridCol w="935178">
                  <a:extLst>
                    <a:ext uri="{9D8B030D-6E8A-4147-A177-3AD203B41FA5}">
                      <a16:colId xmlns:a16="http://schemas.microsoft.com/office/drawing/2014/main" val="3831683051"/>
                    </a:ext>
                  </a:extLst>
                </a:gridCol>
                <a:gridCol w="827760">
                  <a:extLst>
                    <a:ext uri="{9D8B030D-6E8A-4147-A177-3AD203B41FA5}">
                      <a16:colId xmlns:a16="http://schemas.microsoft.com/office/drawing/2014/main" val="461578916"/>
                    </a:ext>
                  </a:extLst>
                </a:gridCol>
                <a:gridCol w="1057760">
                  <a:extLst>
                    <a:ext uri="{9D8B030D-6E8A-4147-A177-3AD203B41FA5}">
                      <a16:colId xmlns:a16="http://schemas.microsoft.com/office/drawing/2014/main" val="3004627977"/>
                    </a:ext>
                  </a:extLst>
                </a:gridCol>
                <a:gridCol w="994801">
                  <a:extLst>
                    <a:ext uri="{9D8B030D-6E8A-4147-A177-3AD203B41FA5}">
                      <a16:colId xmlns:a16="http://schemas.microsoft.com/office/drawing/2014/main" val="2421745818"/>
                    </a:ext>
                  </a:extLst>
                </a:gridCol>
              </a:tblGrid>
              <a:tr h="350602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Sıra </a:t>
                      </a:r>
                      <a:b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Mahalle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Ada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Parsel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Bina Adı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Blok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Kat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Daire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Cephe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Taşınmaz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Cinsi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Alan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(m2)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Muhammen Bedel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Geçici </a:t>
                      </a:r>
                      <a:b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Teminat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7959885"/>
                  </a:ext>
                </a:extLst>
              </a:tr>
              <a:tr h="56496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Battalgazi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12751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Kar Sitesi  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F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76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İşyeri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4.900.000</a:t>
                      </a:r>
                      <a:endParaRPr lang="tr-TR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150.000</a:t>
                      </a:r>
                      <a:endParaRPr lang="tr-TR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07020784"/>
                  </a:ext>
                </a:extLst>
              </a:tr>
            </a:tbl>
          </a:graphicData>
        </a:graphic>
      </p:graphicFrame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419622"/>
            <a:ext cx="5084057" cy="3672408"/>
          </a:xfrm>
          <a:prstGeom prst="rect">
            <a:avLst/>
          </a:prstGeom>
        </p:spPr>
      </p:pic>
      <p:sp>
        <p:nvSpPr>
          <p:cNvPr id="3" name="Serbest Form 2"/>
          <p:cNvSpPr/>
          <p:nvPr/>
        </p:nvSpPr>
        <p:spPr>
          <a:xfrm>
            <a:off x="1200150" y="2482850"/>
            <a:ext cx="1733550" cy="228600"/>
          </a:xfrm>
          <a:custGeom>
            <a:avLst/>
            <a:gdLst>
              <a:gd name="connsiteX0" fmla="*/ 0 w 1733550"/>
              <a:gd name="connsiteY0" fmla="*/ 0 h 228600"/>
              <a:gd name="connsiteX1" fmla="*/ 0 w 1733550"/>
              <a:gd name="connsiteY1" fmla="*/ 0 h 228600"/>
              <a:gd name="connsiteX2" fmla="*/ 419100 w 1733550"/>
              <a:gd name="connsiteY2" fmla="*/ 50800 h 228600"/>
              <a:gd name="connsiteX3" fmla="*/ 869950 w 1733550"/>
              <a:gd name="connsiteY3" fmla="*/ 133350 h 228600"/>
              <a:gd name="connsiteX4" fmla="*/ 1155700 w 1733550"/>
              <a:gd name="connsiteY4" fmla="*/ 184150 h 228600"/>
              <a:gd name="connsiteX5" fmla="*/ 1377950 w 1733550"/>
              <a:gd name="connsiteY5" fmla="*/ 196850 h 228600"/>
              <a:gd name="connsiteX6" fmla="*/ 1555750 w 1733550"/>
              <a:gd name="connsiteY6" fmla="*/ 209550 h 228600"/>
              <a:gd name="connsiteX7" fmla="*/ 1733550 w 1733550"/>
              <a:gd name="connsiteY7" fmla="*/ 22860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3550" h="228600">
                <a:moveTo>
                  <a:pt x="0" y="0"/>
                </a:moveTo>
                <a:lnTo>
                  <a:pt x="0" y="0"/>
                </a:lnTo>
                <a:cubicBezTo>
                  <a:pt x="139700" y="16933"/>
                  <a:pt x="280788" y="24866"/>
                  <a:pt x="419100" y="50800"/>
                </a:cubicBezTo>
                <a:cubicBezTo>
                  <a:pt x="892716" y="139603"/>
                  <a:pt x="564576" y="79460"/>
                  <a:pt x="869950" y="133350"/>
                </a:cubicBezTo>
                <a:cubicBezTo>
                  <a:pt x="965221" y="150163"/>
                  <a:pt x="1059548" y="173466"/>
                  <a:pt x="1155700" y="184150"/>
                </a:cubicBezTo>
                <a:cubicBezTo>
                  <a:pt x="1287318" y="198774"/>
                  <a:pt x="1137004" y="183464"/>
                  <a:pt x="1377950" y="196850"/>
                </a:cubicBezTo>
                <a:cubicBezTo>
                  <a:pt x="1437276" y="200146"/>
                  <a:pt x="1496568" y="204266"/>
                  <a:pt x="1555750" y="209550"/>
                </a:cubicBezTo>
                <a:cubicBezTo>
                  <a:pt x="1615120" y="214851"/>
                  <a:pt x="1733550" y="228600"/>
                  <a:pt x="1733550" y="228600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Serbest Form 4"/>
          <p:cNvSpPr/>
          <p:nvPr/>
        </p:nvSpPr>
        <p:spPr>
          <a:xfrm>
            <a:off x="1293197" y="3049726"/>
            <a:ext cx="3289300" cy="1206500"/>
          </a:xfrm>
          <a:custGeom>
            <a:avLst/>
            <a:gdLst>
              <a:gd name="connsiteX0" fmla="*/ 0 w 3289300"/>
              <a:gd name="connsiteY0" fmla="*/ 0 h 1206500"/>
              <a:gd name="connsiteX1" fmla="*/ 0 w 3289300"/>
              <a:gd name="connsiteY1" fmla="*/ 0 h 1206500"/>
              <a:gd name="connsiteX2" fmla="*/ 57150 w 3289300"/>
              <a:gd name="connsiteY2" fmla="*/ 19050 h 1206500"/>
              <a:gd name="connsiteX3" fmla="*/ 3289300 w 3289300"/>
              <a:gd name="connsiteY3" fmla="*/ 50800 h 1206500"/>
              <a:gd name="connsiteX4" fmla="*/ 3257550 w 3289300"/>
              <a:gd name="connsiteY4" fmla="*/ 876300 h 1206500"/>
              <a:gd name="connsiteX5" fmla="*/ 2686050 w 3289300"/>
              <a:gd name="connsiteY5" fmla="*/ 984250 h 1206500"/>
              <a:gd name="connsiteX6" fmla="*/ 2178050 w 3289300"/>
              <a:gd name="connsiteY6" fmla="*/ 914400 h 1206500"/>
              <a:gd name="connsiteX7" fmla="*/ 1587500 w 3289300"/>
              <a:gd name="connsiteY7" fmla="*/ 1206500 h 1206500"/>
              <a:gd name="connsiteX8" fmla="*/ 977900 w 3289300"/>
              <a:gd name="connsiteY8" fmla="*/ 1022350 h 1206500"/>
              <a:gd name="connsiteX9" fmla="*/ 692150 w 3289300"/>
              <a:gd name="connsiteY9" fmla="*/ 1104900 h 1206500"/>
              <a:gd name="connsiteX10" fmla="*/ 19050 w 3289300"/>
              <a:gd name="connsiteY10" fmla="*/ 914400 h 1206500"/>
              <a:gd name="connsiteX11" fmla="*/ 0 w 3289300"/>
              <a:gd name="connsiteY11" fmla="*/ 0 h 120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89300" h="1206500">
                <a:moveTo>
                  <a:pt x="0" y="0"/>
                </a:moveTo>
                <a:lnTo>
                  <a:pt x="0" y="0"/>
                </a:lnTo>
                <a:lnTo>
                  <a:pt x="57150" y="19050"/>
                </a:lnTo>
                <a:lnTo>
                  <a:pt x="3289300" y="50800"/>
                </a:lnTo>
                <a:lnTo>
                  <a:pt x="3257550" y="876300"/>
                </a:lnTo>
                <a:lnTo>
                  <a:pt x="2686050" y="984250"/>
                </a:lnTo>
                <a:lnTo>
                  <a:pt x="2178050" y="914400"/>
                </a:lnTo>
                <a:lnTo>
                  <a:pt x="1587500" y="1206500"/>
                </a:lnTo>
                <a:lnTo>
                  <a:pt x="977900" y="1022350"/>
                </a:lnTo>
                <a:lnTo>
                  <a:pt x="692150" y="1104900"/>
                </a:lnTo>
                <a:lnTo>
                  <a:pt x="19050" y="914400"/>
                </a:lnTo>
                <a:cubicBezTo>
                  <a:pt x="16933" y="624417"/>
                  <a:pt x="14817" y="334433"/>
                  <a:pt x="0" y="0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253" y="915568"/>
            <a:ext cx="4032742" cy="4227932"/>
          </a:xfrm>
          <a:prstGeom prst="rect">
            <a:avLst/>
          </a:prstGeom>
        </p:spPr>
      </p:pic>
      <p:sp>
        <p:nvSpPr>
          <p:cNvPr id="7" name="Sağ Ok 6"/>
          <p:cNvSpPr/>
          <p:nvPr/>
        </p:nvSpPr>
        <p:spPr>
          <a:xfrm rot="3835698">
            <a:off x="5858454" y="3450048"/>
            <a:ext cx="522312" cy="144016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41310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>
            <p:extLst/>
          </p:nvPr>
        </p:nvGraphicFramePr>
        <p:xfrm>
          <a:off x="0" y="0"/>
          <a:ext cx="9108505" cy="915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3326">
                  <a:extLst>
                    <a:ext uri="{9D8B030D-6E8A-4147-A177-3AD203B41FA5}">
                      <a16:colId xmlns:a16="http://schemas.microsoft.com/office/drawing/2014/main" val="1892544128"/>
                    </a:ext>
                  </a:extLst>
                </a:gridCol>
                <a:gridCol w="878314">
                  <a:extLst>
                    <a:ext uri="{9D8B030D-6E8A-4147-A177-3AD203B41FA5}">
                      <a16:colId xmlns:a16="http://schemas.microsoft.com/office/drawing/2014/main" val="1298931723"/>
                    </a:ext>
                  </a:extLst>
                </a:gridCol>
                <a:gridCol w="484788">
                  <a:extLst>
                    <a:ext uri="{9D8B030D-6E8A-4147-A177-3AD203B41FA5}">
                      <a16:colId xmlns:a16="http://schemas.microsoft.com/office/drawing/2014/main" val="3403421486"/>
                    </a:ext>
                  </a:extLst>
                </a:gridCol>
                <a:gridCol w="819579">
                  <a:extLst>
                    <a:ext uri="{9D8B030D-6E8A-4147-A177-3AD203B41FA5}">
                      <a16:colId xmlns:a16="http://schemas.microsoft.com/office/drawing/2014/main" val="3988316381"/>
                    </a:ext>
                  </a:extLst>
                </a:gridCol>
                <a:gridCol w="671595">
                  <a:extLst>
                    <a:ext uri="{9D8B030D-6E8A-4147-A177-3AD203B41FA5}">
                      <a16:colId xmlns:a16="http://schemas.microsoft.com/office/drawing/2014/main" val="3447190465"/>
                    </a:ext>
                  </a:extLst>
                </a:gridCol>
                <a:gridCol w="491105">
                  <a:extLst>
                    <a:ext uri="{9D8B030D-6E8A-4147-A177-3AD203B41FA5}">
                      <a16:colId xmlns:a16="http://schemas.microsoft.com/office/drawing/2014/main" val="3249811948"/>
                    </a:ext>
                  </a:extLst>
                </a:gridCol>
                <a:gridCol w="486907">
                  <a:extLst>
                    <a:ext uri="{9D8B030D-6E8A-4147-A177-3AD203B41FA5}">
                      <a16:colId xmlns:a16="http://schemas.microsoft.com/office/drawing/2014/main" val="582050260"/>
                    </a:ext>
                  </a:extLst>
                </a:gridCol>
                <a:gridCol w="486907">
                  <a:extLst>
                    <a:ext uri="{9D8B030D-6E8A-4147-A177-3AD203B41FA5}">
                      <a16:colId xmlns:a16="http://schemas.microsoft.com/office/drawing/2014/main" val="4023262956"/>
                    </a:ext>
                  </a:extLst>
                </a:gridCol>
                <a:gridCol w="520485">
                  <a:extLst>
                    <a:ext uri="{9D8B030D-6E8A-4147-A177-3AD203B41FA5}">
                      <a16:colId xmlns:a16="http://schemas.microsoft.com/office/drawing/2014/main" val="2249702201"/>
                    </a:ext>
                  </a:extLst>
                </a:gridCol>
                <a:gridCol w="935178">
                  <a:extLst>
                    <a:ext uri="{9D8B030D-6E8A-4147-A177-3AD203B41FA5}">
                      <a16:colId xmlns:a16="http://schemas.microsoft.com/office/drawing/2014/main" val="3831683051"/>
                    </a:ext>
                  </a:extLst>
                </a:gridCol>
                <a:gridCol w="827760">
                  <a:extLst>
                    <a:ext uri="{9D8B030D-6E8A-4147-A177-3AD203B41FA5}">
                      <a16:colId xmlns:a16="http://schemas.microsoft.com/office/drawing/2014/main" val="461578916"/>
                    </a:ext>
                  </a:extLst>
                </a:gridCol>
                <a:gridCol w="1057760">
                  <a:extLst>
                    <a:ext uri="{9D8B030D-6E8A-4147-A177-3AD203B41FA5}">
                      <a16:colId xmlns:a16="http://schemas.microsoft.com/office/drawing/2014/main" val="3004627977"/>
                    </a:ext>
                  </a:extLst>
                </a:gridCol>
                <a:gridCol w="994801">
                  <a:extLst>
                    <a:ext uri="{9D8B030D-6E8A-4147-A177-3AD203B41FA5}">
                      <a16:colId xmlns:a16="http://schemas.microsoft.com/office/drawing/2014/main" val="2421745818"/>
                    </a:ext>
                  </a:extLst>
                </a:gridCol>
              </a:tblGrid>
              <a:tr h="350602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Sıra </a:t>
                      </a:r>
                      <a:b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Mahalle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Ada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Parsel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Bina Adı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Blok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Kat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Daire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Cephe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Taşınmaz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Cinsi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Alan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(m2)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Muhammen Bedel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Geçici </a:t>
                      </a:r>
                      <a:b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Teminat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7959885"/>
                  </a:ext>
                </a:extLst>
              </a:tr>
              <a:tr h="56496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Battalgazi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12751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Kar Sitesi  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F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73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İşyeri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95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4.000.000</a:t>
                      </a:r>
                      <a:endParaRPr lang="tr-TR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150.000</a:t>
                      </a:r>
                      <a:endParaRPr lang="tr-TR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07020784"/>
                  </a:ext>
                </a:extLst>
              </a:tr>
            </a:tbl>
          </a:graphicData>
        </a:graphic>
      </p:graphicFrame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6" r="11506"/>
          <a:stretch/>
        </p:blipFill>
        <p:spPr>
          <a:xfrm>
            <a:off x="74330" y="911256"/>
            <a:ext cx="5040560" cy="4227932"/>
          </a:xfrm>
          <a:prstGeom prst="rect">
            <a:avLst/>
          </a:prstGeom>
        </p:spPr>
      </p:pic>
      <p:sp>
        <p:nvSpPr>
          <p:cNvPr id="3" name="Serbest Form 2"/>
          <p:cNvSpPr/>
          <p:nvPr/>
        </p:nvSpPr>
        <p:spPr>
          <a:xfrm>
            <a:off x="755576" y="2571750"/>
            <a:ext cx="4114036" cy="1656184"/>
          </a:xfrm>
          <a:custGeom>
            <a:avLst/>
            <a:gdLst>
              <a:gd name="connsiteX0" fmla="*/ 3810000 w 3970020"/>
              <a:gd name="connsiteY0" fmla="*/ 1043940 h 1463040"/>
              <a:gd name="connsiteX1" fmla="*/ 2987040 w 3970020"/>
              <a:gd name="connsiteY1" fmla="*/ 1318260 h 1463040"/>
              <a:gd name="connsiteX2" fmla="*/ 2735580 w 3970020"/>
              <a:gd name="connsiteY2" fmla="*/ 1203960 h 1463040"/>
              <a:gd name="connsiteX3" fmla="*/ 2598420 w 3970020"/>
              <a:gd name="connsiteY3" fmla="*/ 1203960 h 1463040"/>
              <a:gd name="connsiteX4" fmla="*/ 1889760 w 3970020"/>
              <a:gd name="connsiteY4" fmla="*/ 1463040 h 1463040"/>
              <a:gd name="connsiteX5" fmla="*/ 1280160 w 3970020"/>
              <a:gd name="connsiteY5" fmla="*/ 998220 h 1463040"/>
              <a:gd name="connsiteX6" fmla="*/ 655320 w 3970020"/>
              <a:gd name="connsiteY6" fmla="*/ 1135380 h 1463040"/>
              <a:gd name="connsiteX7" fmla="*/ 60960 w 3970020"/>
              <a:gd name="connsiteY7" fmla="*/ 876300 h 1463040"/>
              <a:gd name="connsiteX8" fmla="*/ 0 w 3970020"/>
              <a:gd name="connsiteY8" fmla="*/ 0 h 1463040"/>
              <a:gd name="connsiteX9" fmla="*/ 594360 w 3970020"/>
              <a:gd name="connsiteY9" fmla="*/ 106680 h 1463040"/>
              <a:gd name="connsiteX10" fmla="*/ 670560 w 3970020"/>
              <a:gd name="connsiteY10" fmla="*/ 106680 h 1463040"/>
              <a:gd name="connsiteX11" fmla="*/ 1211580 w 3970020"/>
              <a:gd name="connsiteY11" fmla="*/ 30480 h 1463040"/>
              <a:gd name="connsiteX12" fmla="*/ 1844040 w 3970020"/>
              <a:gd name="connsiteY12" fmla="*/ 198120 h 1463040"/>
              <a:gd name="connsiteX13" fmla="*/ 2811780 w 3970020"/>
              <a:gd name="connsiteY13" fmla="*/ 129540 h 1463040"/>
              <a:gd name="connsiteX14" fmla="*/ 3025140 w 3970020"/>
              <a:gd name="connsiteY14" fmla="*/ 205740 h 1463040"/>
              <a:gd name="connsiteX15" fmla="*/ 3970020 w 3970020"/>
              <a:gd name="connsiteY15" fmla="*/ 38100 h 1463040"/>
              <a:gd name="connsiteX16" fmla="*/ 3954780 w 3970020"/>
              <a:gd name="connsiteY16" fmla="*/ 144780 h 1463040"/>
              <a:gd name="connsiteX17" fmla="*/ 3810000 w 3970020"/>
              <a:gd name="connsiteY17" fmla="*/ 104394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970020" h="1463040">
                <a:moveTo>
                  <a:pt x="3810000" y="1043940"/>
                </a:moveTo>
                <a:lnTo>
                  <a:pt x="2987040" y="1318260"/>
                </a:lnTo>
                <a:lnTo>
                  <a:pt x="2735580" y="1203960"/>
                </a:lnTo>
                <a:lnTo>
                  <a:pt x="2598420" y="1203960"/>
                </a:lnTo>
                <a:lnTo>
                  <a:pt x="1889760" y="1463040"/>
                </a:lnTo>
                <a:lnTo>
                  <a:pt x="1280160" y="998220"/>
                </a:lnTo>
                <a:lnTo>
                  <a:pt x="655320" y="1135380"/>
                </a:lnTo>
                <a:lnTo>
                  <a:pt x="60960" y="876300"/>
                </a:lnTo>
                <a:lnTo>
                  <a:pt x="0" y="0"/>
                </a:lnTo>
                <a:lnTo>
                  <a:pt x="594360" y="106680"/>
                </a:lnTo>
                <a:lnTo>
                  <a:pt x="670560" y="106680"/>
                </a:lnTo>
                <a:lnTo>
                  <a:pt x="1211580" y="30480"/>
                </a:lnTo>
                <a:lnTo>
                  <a:pt x="1844040" y="198120"/>
                </a:lnTo>
                <a:lnTo>
                  <a:pt x="2811780" y="129540"/>
                </a:lnTo>
                <a:lnTo>
                  <a:pt x="3025140" y="205740"/>
                </a:lnTo>
                <a:lnTo>
                  <a:pt x="3970020" y="38100"/>
                </a:lnTo>
                <a:lnTo>
                  <a:pt x="3954780" y="144780"/>
                </a:lnTo>
                <a:lnTo>
                  <a:pt x="3810000" y="104394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8451" y="987574"/>
            <a:ext cx="3824302" cy="4228289"/>
          </a:xfrm>
          <a:prstGeom prst="rect">
            <a:avLst/>
          </a:prstGeom>
        </p:spPr>
      </p:pic>
      <p:sp>
        <p:nvSpPr>
          <p:cNvPr id="6" name="Sağ Ok 5"/>
          <p:cNvSpPr/>
          <p:nvPr/>
        </p:nvSpPr>
        <p:spPr>
          <a:xfrm rot="3835698">
            <a:off x="5930460" y="3523510"/>
            <a:ext cx="522312" cy="144016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71525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7456827"/>
              </p:ext>
            </p:extLst>
          </p:nvPr>
        </p:nvGraphicFramePr>
        <p:xfrm>
          <a:off x="0" y="0"/>
          <a:ext cx="9144000" cy="915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5093">
                  <a:extLst>
                    <a:ext uri="{9D8B030D-6E8A-4147-A177-3AD203B41FA5}">
                      <a16:colId xmlns:a16="http://schemas.microsoft.com/office/drawing/2014/main" val="1892544128"/>
                    </a:ext>
                  </a:extLst>
                </a:gridCol>
                <a:gridCol w="881737">
                  <a:extLst>
                    <a:ext uri="{9D8B030D-6E8A-4147-A177-3AD203B41FA5}">
                      <a16:colId xmlns:a16="http://schemas.microsoft.com/office/drawing/2014/main" val="1298931723"/>
                    </a:ext>
                  </a:extLst>
                </a:gridCol>
                <a:gridCol w="486677">
                  <a:extLst>
                    <a:ext uri="{9D8B030D-6E8A-4147-A177-3AD203B41FA5}">
                      <a16:colId xmlns:a16="http://schemas.microsoft.com/office/drawing/2014/main" val="3403421486"/>
                    </a:ext>
                  </a:extLst>
                </a:gridCol>
                <a:gridCol w="822773">
                  <a:extLst>
                    <a:ext uri="{9D8B030D-6E8A-4147-A177-3AD203B41FA5}">
                      <a16:colId xmlns:a16="http://schemas.microsoft.com/office/drawing/2014/main" val="3988316381"/>
                    </a:ext>
                  </a:extLst>
                </a:gridCol>
                <a:gridCol w="674212">
                  <a:extLst>
                    <a:ext uri="{9D8B030D-6E8A-4147-A177-3AD203B41FA5}">
                      <a16:colId xmlns:a16="http://schemas.microsoft.com/office/drawing/2014/main" val="3447190465"/>
                    </a:ext>
                  </a:extLst>
                </a:gridCol>
                <a:gridCol w="493019">
                  <a:extLst>
                    <a:ext uri="{9D8B030D-6E8A-4147-A177-3AD203B41FA5}">
                      <a16:colId xmlns:a16="http://schemas.microsoft.com/office/drawing/2014/main" val="3249811948"/>
                    </a:ext>
                  </a:extLst>
                </a:gridCol>
                <a:gridCol w="488804">
                  <a:extLst>
                    <a:ext uri="{9D8B030D-6E8A-4147-A177-3AD203B41FA5}">
                      <a16:colId xmlns:a16="http://schemas.microsoft.com/office/drawing/2014/main" val="582050260"/>
                    </a:ext>
                  </a:extLst>
                </a:gridCol>
                <a:gridCol w="488804">
                  <a:extLst>
                    <a:ext uri="{9D8B030D-6E8A-4147-A177-3AD203B41FA5}">
                      <a16:colId xmlns:a16="http://schemas.microsoft.com/office/drawing/2014/main" val="4023262956"/>
                    </a:ext>
                  </a:extLst>
                </a:gridCol>
                <a:gridCol w="522513">
                  <a:extLst>
                    <a:ext uri="{9D8B030D-6E8A-4147-A177-3AD203B41FA5}">
                      <a16:colId xmlns:a16="http://schemas.microsoft.com/office/drawing/2014/main" val="2249702201"/>
                    </a:ext>
                  </a:extLst>
                </a:gridCol>
                <a:gridCol w="938822">
                  <a:extLst>
                    <a:ext uri="{9D8B030D-6E8A-4147-A177-3AD203B41FA5}">
                      <a16:colId xmlns:a16="http://schemas.microsoft.com/office/drawing/2014/main" val="3831683051"/>
                    </a:ext>
                  </a:extLst>
                </a:gridCol>
                <a:gridCol w="830986">
                  <a:extLst>
                    <a:ext uri="{9D8B030D-6E8A-4147-A177-3AD203B41FA5}">
                      <a16:colId xmlns:a16="http://schemas.microsoft.com/office/drawing/2014/main" val="461578916"/>
                    </a:ext>
                  </a:extLst>
                </a:gridCol>
                <a:gridCol w="1061882">
                  <a:extLst>
                    <a:ext uri="{9D8B030D-6E8A-4147-A177-3AD203B41FA5}">
                      <a16:colId xmlns:a16="http://schemas.microsoft.com/office/drawing/2014/main" val="3004627977"/>
                    </a:ext>
                  </a:extLst>
                </a:gridCol>
                <a:gridCol w="998678">
                  <a:extLst>
                    <a:ext uri="{9D8B030D-6E8A-4147-A177-3AD203B41FA5}">
                      <a16:colId xmlns:a16="http://schemas.microsoft.com/office/drawing/2014/main" val="2421745818"/>
                    </a:ext>
                  </a:extLst>
                </a:gridCol>
              </a:tblGrid>
              <a:tr h="350602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Sıra </a:t>
                      </a:r>
                      <a:b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Mahalle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Ada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Parsel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Bina Adı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Blok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Kat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Daire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Cephe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Taşınmaz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Cinsi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Alan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(m2)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Muhammen Bedel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Geçici </a:t>
                      </a:r>
                      <a:b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Teminat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7959885"/>
                  </a:ext>
                </a:extLst>
              </a:tr>
              <a:tr h="56496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Kazımkarabekir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13293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Kübra Park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D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46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3.100.000</a:t>
                      </a:r>
                      <a:endParaRPr lang="tr-TR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95.000</a:t>
                      </a:r>
                      <a:endParaRPr lang="tr-TR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07020784"/>
                  </a:ext>
                </a:extLst>
              </a:tr>
            </a:tbl>
          </a:graphicData>
        </a:graphic>
      </p:graphicFrame>
      <p:pic>
        <p:nvPicPr>
          <p:cNvPr id="9" name="Resi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915568"/>
            <a:ext cx="5580112" cy="4227932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8" t="3800" r="20863"/>
          <a:stretch/>
        </p:blipFill>
        <p:spPr>
          <a:xfrm>
            <a:off x="0" y="915568"/>
            <a:ext cx="3542184" cy="4227931"/>
          </a:xfrm>
          <a:prstGeom prst="rect">
            <a:avLst/>
          </a:prstGeom>
        </p:spPr>
      </p:pic>
      <p:sp>
        <p:nvSpPr>
          <p:cNvPr id="6" name="Serbest Form 5"/>
          <p:cNvSpPr/>
          <p:nvPr/>
        </p:nvSpPr>
        <p:spPr>
          <a:xfrm>
            <a:off x="1259632" y="1831136"/>
            <a:ext cx="1449978" cy="359229"/>
          </a:xfrm>
          <a:custGeom>
            <a:avLst/>
            <a:gdLst>
              <a:gd name="connsiteX0" fmla="*/ 26126 w 1449978"/>
              <a:gd name="connsiteY0" fmla="*/ 71846 h 359229"/>
              <a:gd name="connsiteX1" fmla="*/ 855618 w 1449978"/>
              <a:gd name="connsiteY1" fmla="*/ 111034 h 359229"/>
              <a:gd name="connsiteX2" fmla="*/ 1443446 w 1449978"/>
              <a:gd name="connsiteY2" fmla="*/ 0 h 359229"/>
              <a:gd name="connsiteX3" fmla="*/ 1449978 w 1449978"/>
              <a:gd name="connsiteY3" fmla="*/ 241663 h 359229"/>
              <a:gd name="connsiteX4" fmla="*/ 862149 w 1449978"/>
              <a:gd name="connsiteY4" fmla="*/ 359229 h 359229"/>
              <a:gd name="connsiteX5" fmla="*/ 0 w 1449978"/>
              <a:gd name="connsiteY5" fmla="*/ 300446 h 359229"/>
              <a:gd name="connsiteX6" fmla="*/ 26126 w 1449978"/>
              <a:gd name="connsiteY6" fmla="*/ 71846 h 359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9978" h="359229">
                <a:moveTo>
                  <a:pt x="26126" y="71846"/>
                </a:moveTo>
                <a:lnTo>
                  <a:pt x="855618" y="111034"/>
                </a:lnTo>
                <a:lnTo>
                  <a:pt x="1443446" y="0"/>
                </a:lnTo>
                <a:lnTo>
                  <a:pt x="1449978" y="241663"/>
                </a:lnTo>
                <a:lnTo>
                  <a:pt x="862149" y="359229"/>
                </a:lnTo>
                <a:lnTo>
                  <a:pt x="0" y="300446"/>
                </a:lnTo>
                <a:lnTo>
                  <a:pt x="26126" y="71846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Sağ Ok 6"/>
          <p:cNvSpPr/>
          <p:nvPr/>
        </p:nvSpPr>
        <p:spPr>
          <a:xfrm rot="3204873">
            <a:off x="6252509" y="2320312"/>
            <a:ext cx="522312" cy="144016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025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>
            <p:extLst/>
          </p:nvPr>
        </p:nvGraphicFramePr>
        <p:xfrm>
          <a:off x="0" y="0"/>
          <a:ext cx="9108505" cy="915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3326">
                  <a:extLst>
                    <a:ext uri="{9D8B030D-6E8A-4147-A177-3AD203B41FA5}">
                      <a16:colId xmlns:a16="http://schemas.microsoft.com/office/drawing/2014/main" val="1892544128"/>
                    </a:ext>
                  </a:extLst>
                </a:gridCol>
                <a:gridCol w="878314">
                  <a:extLst>
                    <a:ext uri="{9D8B030D-6E8A-4147-A177-3AD203B41FA5}">
                      <a16:colId xmlns:a16="http://schemas.microsoft.com/office/drawing/2014/main" val="1298931723"/>
                    </a:ext>
                  </a:extLst>
                </a:gridCol>
                <a:gridCol w="484788">
                  <a:extLst>
                    <a:ext uri="{9D8B030D-6E8A-4147-A177-3AD203B41FA5}">
                      <a16:colId xmlns:a16="http://schemas.microsoft.com/office/drawing/2014/main" val="3403421486"/>
                    </a:ext>
                  </a:extLst>
                </a:gridCol>
                <a:gridCol w="819579">
                  <a:extLst>
                    <a:ext uri="{9D8B030D-6E8A-4147-A177-3AD203B41FA5}">
                      <a16:colId xmlns:a16="http://schemas.microsoft.com/office/drawing/2014/main" val="3988316381"/>
                    </a:ext>
                  </a:extLst>
                </a:gridCol>
                <a:gridCol w="671595">
                  <a:extLst>
                    <a:ext uri="{9D8B030D-6E8A-4147-A177-3AD203B41FA5}">
                      <a16:colId xmlns:a16="http://schemas.microsoft.com/office/drawing/2014/main" val="3447190465"/>
                    </a:ext>
                  </a:extLst>
                </a:gridCol>
                <a:gridCol w="491105">
                  <a:extLst>
                    <a:ext uri="{9D8B030D-6E8A-4147-A177-3AD203B41FA5}">
                      <a16:colId xmlns:a16="http://schemas.microsoft.com/office/drawing/2014/main" val="3249811948"/>
                    </a:ext>
                  </a:extLst>
                </a:gridCol>
                <a:gridCol w="486907">
                  <a:extLst>
                    <a:ext uri="{9D8B030D-6E8A-4147-A177-3AD203B41FA5}">
                      <a16:colId xmlns:a16="http://schemas.microsoft.com/office/drawing/2014/main" val="582050260"/>
                    </a:ext>
                  </a:extLst>
                </a:gridCol>
                <a:gridCol w="486907">
                  <a:extLst>
                    <a:ext uri="{9D8B030D-6E8A-4147-A177-3AD203B41FA5}">
                      <a16:colId xmlns:a16="http://schemas.microsoft.com/office/drawing/2014/main" val="4023262956"/>
                    </a:ext>
                  </a:extLst>
                </a:gridCol>
                <a:gridCol w="520485">
                  <a:extLst>
                    <a:ext uri="{9D8B030D-6E8A-4147-A177-3AD203B41FA5}">
                      <a16:colId xmlns:a16="http://schemas.microsoft.com/office/drawing/2014/main" val="2249702201"/>
                    </a:ext>
                  </a:extLst>
                </a:gridCol>
                <a:gridCol w="935178">
                  <a:extLst>
                    <a:ext uri="{9D8B030D-6E8A-4147-A177-3AD203B41FA5}">
                      <a16:colId xmlns:a16="http://schemas.microsoft.com/office/drawing/2014/main" val="3831683051"/>
                    </a:ext>
                  </a:extLst>
                </a:gridCol>
                <a:gridCol w="827760">
                  <a:extLst>
                    <a:ext uri="{9D8B030D-6E8A-4147-A177-3AD203B41FA5}">
                      <a16:colId xmlns:a16="http://schemas.microsoft.com/office/drawing/2014/main" val="461578916"/>
                    </a:ext>
                  </a:extLst>
                </a:gridCol>
                <a:gridCol w="1057760">
                  <a:extLst>
                    <a:ext uri="{9D8B030D-6E8A-4147-A177-3AD203B41FA5}">
                      <a16:colId xmlns:a16="http://schemas.microsoft.com/office/drawing/2014/main" val="3004627977"/>
                    </a:ext>
                  </a:extLst>
                </a:gridCol>
                <a:gridCol w="994801">
                  <a:extLst>
                    <a:ext uri="{9D8B030D-6E8A-4147-A177-3AD203B41FA5}">
                      <a16:colId xmlns:a16="http://schemas.microsoft.com/office/drawing/2014/main" val="2421745818"/>
                    </a:ext>
                  </a:extLst>
                </a:gridCol>
              </a:tblGrid>
              <a:tr h="350602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Sıra </a:t>
                      </a:r>
                      <a:b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Mahalle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Ada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Parsel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Bina Adı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Blok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Kat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Daire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Cephe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Taşınmaz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Cinsi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Alan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(m2)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Muhammen Bedel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Geçici </a:t>
                      </a:r>
                      <a:b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Teminat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7959885"/>
                  </a:ext>
                </a:extLst>
              </a:tr>
              <a:tr h="56496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Kazımkarabekir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13293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Kübra Park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D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2.950.000</a:t>
                      </a:r>
                      <a:endParaRPr lang="tr-TR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95.000</a:t>
                      </a:r>
                      <a:endParaRPr lang="tr-TR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07020784"/>
                  </a:ext>
                </a:extLst>
              </a:tr>
            </a:tbl>
          </a:graphicData>
        </a:graphic>
      </p:graphicFrame>
      <p:pic>
        <p:nvPicPr>
          <p:cNvPr id="9" name="Resi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012" y="915568"/>
            <a:ext cx="5404988" cy="4227932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3" t="12201" r="8535" b="19200"/>
          <a:stretch/>
        </p:blipFill>
        <p:spPr>
          <a:xfrm>
            <a:off x="20216" y="915568"/>
            <a:ext cx="3718796" cy="4227932"/>
          </a:xfrm>
          <a:prstGeom prst="rect">
            <a:avLst/>
          </a:prstGeom>
        </p:spPr>
      </p:pic>
      <p:sp>
        <p:nvSpPr>
          <p:cNvPr id="5" name="Serbest Form 4"/>
          <p:cNvSpPr/>
          <p:nvPr/>
        </p:nvSpPr>
        <p:spPr>
          <a:xfrm>
            <a:off x="1420938" y="1263056"/>
            <a:ext cx="1157802" cy="565744"/>
          </a:xfrm>
          <a:custGeom>
            <a:avLst/>
            <a:gdLst>
              <a:gd name="connsiteX0" fmla="*/ 0 w 1157802"/>
              <a:gd name="connsiteY0" fmla="*/ 230245 h 565744"/>
              <a:gd name="connsiteX1" fmla="*/ 499960 w 1157802"/>
              <a:gd name="connsiteY1" fmla="*/ 0 h 565744"/>
              <a:gd name="connsiteX2" fmla="*/ 1157802 w 1157802"/>
              <a:gd name="connsiteY2" fmla="*/ 407862 h 565744"/>
              <a:gd name="connsiteX3" fmla="*/ 1144645 w 1157802"/>
              <a:gd name="connsiteY3" fmla="*/ 565744 h 565744"/>
              <a:gd name="connsiteX4" fmla="*/ 513117 w 1157802"/>
              <a:gd name="connsiteY4" fmla="*/ 230245 h 565744"/>
              <a:gd name="connsiteX5" fmla="*/ 0 w 1157802"/>
              <a:gd name="connsiteY5" fmla="*/ 381548 h 565744"/>
              <a:gd name="connsiteX6" fmla="*/ 0 w 1157802"/>
              <a:gd name="connsiteY6" fmla="*/ 230245 h 565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7802" h="565744">
                <a:moveTo>
                  <a:pt x="0" y="230245"/>
                </a:moveTo>
                <a:lnTo>
                  <a:pt x="499960" y="0"/>
                </a:lnTo>
                <a:lnTo>
                  <a:pt x="1157802" y="407862"/>
                </a:lnTo>
                <a:lnTo>
                  <a:pt x="1144645" y="565744"/>
                </a:lnTo>
                <a:lnTo>
                  <a:pt x="513117" y="230245"/>
                </a:lnTo>
                <a:lnTo>
                  <a:pt x="0" y="381548"/>
                </a:lnTo>
                <a:lnTo>
                  <a:pt x="0" y="230245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6" name="Sağ Ok 5"/>
          <p:cNvSpPr/>
          <p:nvPr/>
        </p:nvSpPr>
        <p:spPr>
          <a:xfrm rot="3204873">
            <a:off x="6252509" y="2320312"/>
            <a:ext cx="522312" cy="144016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629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>
            <p:extLst/>
          </p:nvPr>
        </p:nvGraphicFramePr>
        <p:xfrm>
          <a:off x="0" y="0"/>
          <a:ext cx="9108505" cy="915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3326">
                  <a:extLst>
                    <a:ext uri="{9D8B030D-6E8A-4147-A177-3AD203B41FA5}">
                      <a16:colId xmlns:a16="http://schemas.microsoft.com/office/drawing/2014/main" val="1892544128"/>
                    </a:ext>
                  </a:extLst>
                </a:gridCol>
                <a:gridCol w="878314">
                  <a:extLst>
                    <a:ext uri="{9D8B030D-6E8A-4147-A177-3AD203B41FA5}">
                      <a16:colId xmlns:a16="http://schemas.microsoft.com/office/drawing/2014/main" val="1298931723"/>
                    </a:ext>
                  </a:extLst>
                </a:gridCol>
                <a:gridCol w="484788">
                  <a:extLst>
                    <a:ext uri="{9D8B030D-6E8A-4147-A177-3AD203B41FA5}">
                      <a16:colId xmlns:a16="http://schemas.microsoft.com/office/drawing/2014/main" val="3403421486"/>
                    </a:ext>
                  </a:extLst>
                </a:gridCol>
                <a:gridCol w="819579">
                  <a:extLst>
                    <a:ext uri="{9D8B030D-6E8A-4147-A177-3AD203B41FA5}">
                      <a16:colId xmlns:a16="http://schemas.microsoft.com/office/drawing/2014/main" val="3988316381"/>
                    </a:ext>
                  </a:extLst>
                </a:gridCol>
                <a:gridCol w="671595">
                  <a:extLst>
                    <a:ext uri="{9D8B030D-6E8A-4147-A177-3AD203B41FA5}">
                      <a16:colId xmlns:a16="http://schemas.microsoft.com/office/drawing/2014/main" val="3447190465"/>
                    </a:ext>
                  </a:extLst>
                </a:gridCol>
                <a:gridCol w="491105">
                  <a:extLst>
                    <a:ext uri="{9D8B030D-6E8A-4147-A177-3AD203B41FA5}">
                      <a16:colId xmlns:a16="http://schemas.microsoft.com/office/drawing/2014/main" val="3249811948"/>
                    </a:ext>
                  </a:extLst>
                </a:gridCol>
                <a:gridCol w="486907">
                  <a:extLst>
                    <a:ext uri="{9D8B030D-6E8A-4147-A177-3AD203B41FA5}">
                      <a16:colId xmlns:a16="http://schemas.microsoft.com/office/drawing/2014/main" val="582050260"/>
                    </a:ext>
                  </a:extLst>
                </a:gridCol>
                <a:gridCol w="486907">
                  <a:extLst>
                    <a:ext uri="{9D8B030D-6E8A-4147-A177-3AD203B41FA5}">
                      <a16:colId xmlns:a16="http://schemas.microsoft.com/office/drawing/2014/main" val="4023262956"/>
                    </a:ext>
                  </a:extLst>
                </a:gridCol>
                <a:gridCol w="520485">
                  <a:extLst>
                    <a:ext uri="{9D8B030D-6E8A-4147-A177-3AD203B41FA5}">
                      <a16:colId xmlns:a16="http://schemas.microsoft.com/office/drawing/2014/main" val="2249702201"/>
                    </a:ext>
                  </a:extLst>
                </a:gridCol>
                <a:gridCol w="935178">
                  <a:extLst>
                    <a:ext uri="{9D8B030D-6E8A-4147-A177-3AD203B41FA5}">
                      <a16:colId xmlns:a16="http://schemas.microsoft.com/office/drawing/2014/main" val="3831683051"/>
                    </a:ext>
                  </a:extLst>
                </a:gridCol>
                <a:gridCol w="827760">
                  <a:extLst>
                    <a:ext uri="{9D8B030D-6E8A-4147-A177-3AD203B41FA5}">
                      <a16:colId xmlns:a16="http://schemas.microsoft.com/office/drawing/2014/main" val="461578916"/>
                    </a:ext>
                  </a:extLst>
                </a:gridCol>
                <a:gridCol w="1057760">
                  <a:extLst>
                    <a:ext uri="{9D8B030D-6E8A-4147-A177-3AD203B41FA5}">
                      <a16:colId xmlns:a16="http://schemas.microsoft.com/office/drawing/2014/main" val="3004627977"/>
                    </a:ext>
                  </a:extLst>
                </a:gridCol>
                <a:gridCol w="994801">
                  <a:extLst>
                    <a:ext uri="{9D8B030D-6E8A-4147-A177-3AD203B41FA5}">
                      <a16:colId xmlns:a16="http://schemas.microsoft.com/office/drawing/2014/main" val="2421745818"/>
                    </a:ext>
                  </a:extLst>
                </a:gridCol>
              </a:tblGrid>
              <a:tr h="350602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Sıra </a:t>
                      </a:r>
                      <a:b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Mahalle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Ada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Parsel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Bina Adı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Blok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Kat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Daire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Cephe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Taşınmaz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Cinsi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Alan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(m2)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Muhammen Bedel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Geçici </a:t>
                      </a:r>
                      <a:b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Teminat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7959885"/>
                  </a:ext>
                </a:extLst>
              </a:tr>
              <a:tr h="56496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Kazımkarabekir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13293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Kübra Park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D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56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2.950.000</a:t>
                      </a:r>
                      <a:endParaRPr lang="tr-TR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95.000</a:t>
                      </a:r>
                      <a:endParaRPr lang="tr-TR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07020784"/>
                  </a:ext>
                </a:extLst>
              </a:tr>
            </a:tbl>
          </a:graphicData>
        </a:graphic>
      </p:graphicFrame>
      <p:pic>
        <p:nvPicPr>
          <p:cNvPr id="9" name="Resi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7" y="915568"/>
            <a:ext cx="5587480" cy="4227932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66" y="915568"/>
            <a:ext cx="3571253" cy="4227931"/>
          </a:xfrm>
          <a:prstGeom prst="rect">
            <a:avLst/>
          </a:prstGeom>
        </p:spPr>
      </p:pic>
      <p:sp>
        <p:nvSpPr>
          <p:cNvPr id="6" name="Serbest Form 5"/>
          <p:cNvSpPr/>
          <p:nvPr/>
        </p:nvSpPr>
        <p:spPr>
          <a:xfrm>
            <a:off x="1333500" y="1651000"/>
            <a:ext cx="69854" cy="158750"/>
          </a:xfrm>
          <a:custGeom>
            <a:avLst/>
            <a:gdLst>
              <a:gd name="connsiteX0" fmla="*/ 0 w 69854"/>
              <a:gd name="connsiteY0" fmla="*/ 158750 h 158750"/>
              <a:gd name="connsiteX1" fmla="*/ 0 w 69854"/>
              <a:gd name="connsiteY1" fmla="*/ 158750 h 158750"/>
              <a:gd name="connsiteX2" fmla="*/ 25400 w 69854"/>
              <a:gd name="connsiteY2" fmla="*/ 95250 h 158750"/>
              <a:gd name="connsiteX3" fmla="*/ 44450 w 69854"/>
              <a:gd name="connsiteY3" fmla="*/ 69850 h 158750"/>
              <a:gd name="connsiteX4" fmla="*/ 50800 w 69854"/>
              <a:gd name="connsiteY4" fmla="*/ 50800 h 158750"/>
              <a:gd name="connsiteX5" fmla="*/ 69850 w 69854"/>
              <a:gd name="connsiteY5" fmla="*/ 0 h 15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854" h="158750">
                <a:moveTo>
                  <a:pt x="0" y="158750"/>
                </a:moveTo>
                <a:lnTo>
                  <a:pt x="0" y="158750"/>
                </a:lnTo>
                <a:cubicBezTo>
                  <a:pt x="8467" y="137583"/>
                  <a:pt x="15205" y="115640"/>
                  <a:pt x="25400" y="95250"/>
                </a:cubicBezTo>
                <a:cubicBezTo>
                  <a:pt x="30133" y="85784"/>
                  <a:pt x="39199" y="79039"/>
                  <a:pt x="44450" y="69850"/>
                </a:cubicBezTo>
                <a:cubicBezTo>
                  <a:pt x="47771" y="64038"/>
                  <a:pt x="48314" y="57015"/>
                  <a:pt x="50800" y="50800"/>
                </a:cubicBezTo>
                <a:cubicBezTo>
                  <a:pt x="70684" y="1091"/>
                  <a:pt x="69850" y="22905"/>
                  <a:pt x="69850" y="0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Serbest Form 6"/>
          <p:cNvSpPr/>
          <p:nvPr/>
        </p:nvSpPr>
        <p:spPr>
          <a:xfrm>
            <a:off x="1327238" y="1059583"/>
            <a:ext cx="1372553" cy="750168"/>
          </a:xfrm>
          <a:custGeom>
            <a:avLst/>
            <a:gdLst>
              <a:gd name="connsiteX0" fmla="*/ 23812 w 1307306"/>
              <a:gd name="connsiteY0" fmla="*/ 678657 h 678657"/>
              <a:gd name="connsiteX1" fmla="*/ 23812 w 1307306"/>
              <a:gd name="connsiteY1" fmla="*/ 678657 h 678657"/>
              <a:gd name="connsiteX2" fmla="*/ 42862 w 1307306"/>
              <a:gd name="connsiteY2" fmla="*/ 650082 h 678657"/>
              <a:gd name="connsiteX3" fmla="*/ 64293 w 1307306"/>
              <a:gd name="connsiteY3" fmla="*/ 621507 h 678657"/>
              <a:gd name="connsiteX4" fmla="*/ 69056 w 1307306"/>
              <a:gd name="connsiteY4" fmla="*/ 614363 h 678657"/>
              <a:gd name="connsiteX5" fmla="*/ 492918 w 1307306"/>
              <a:gd name="connsiteY5" fmla="*/ 228600 h 678657"/>
              <a:gd name="connsiteX6" fmla="*/ 1295400 w 1307306"/>
              <a:gd name="connsiteY6" fmla="*/ 569119 h 678657"/>
              <a:gd name="connsiteX7" fmla="*/ 1295400 w 1307306"/>
              <a:gd name="connsiteY7" fmla="*/ 502444 h 678657"/>
              <a:gd name="connsiteX8" fmla="*/ 1307306 w 1307306"/>
              <a:gd name="connsiteY8" fmla="*/ 373857 h 678657"/>
              <a:gd name="connsiteX9" fmla="*/ 545306 w 1307306"/>
              <a:gd name="connsiteY9" fmla="*/ 0 h 678657"/>
              <a:gd name="connsiteX10" fmla="*/ 535781 w 1307306"/>
              <a:gd name="connsiteY10" fmla="*/ 26194 h 678657"/>
              <a:gd name="connsiteX11" fmla="*/ 0 w 1307306"/>
              <a:gd name="connsiteY11" fmla="*/ 540544 h 678657"/>
              <a:gd name="connsiteX12" fmla="*/ 23812 w 1307306"/>
              <a:gd name="connsiteY12" fmla="*/ 678657 h 678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07306" h="678657">
                <a:moveTo>
                  <a:pt x="23812" y="678657"/>
                </a:moveTo>
                <a:lnTo>
                  <a:pt x="23812" y="678657"/>
                </a:lnTo>
                <a:cubicBezTo>
                  <a:pt x="30162" y="669132"/>
                  <a:pt x="36245" y="659424"/>
                  <a:pt x="42862" y="650082"/>
                </a:cubicBezTo>
                <a:cubicBezTo>
                  <a:pt x="49744" y="640366"/>
                  <a:pt x="57252" y="631108"/>
                  <a:pt x="64293" y="621507"/>
                </a:cubicBezTo>
                <a:cubicBezTo>
                  <a:pt x="65986" y="619199"/>
                  <a:pt x="69056" y="614363"/>
                  <a:pt x="69056" y="614363"/>
                </a:cubicBezTo>
                <a:lnTo>
                  <a:pt x="492918" y="228600"/>
                </a:lnTo>
                <a:lnTo>
                  <a:pt x="1295400" y="569119"/>
                </a:lnTo>
                <a:lnTo>
                  <a:pt x="1295400" y="502444"/>
                </a:lnTo>
                <a:lnTo>
                  <a:pt x="1307306" y="373857"/>
                </a:lnTo>
                <a:lnTo>
                  <a:pt x="545306" y="0"/>
                </a:lnTo>
                <a:cubicBezTo>
                  <a:pt x="537601" y="23116"/>
                  <a:pt x="541530" y="14697"/>
                  <a:pt x="535781" y="26194"/>
                </a:cubicBezTo>
                <a:lnTo>
                  <a:pt x="0" y="540544"/>
                </a:lnTo>
                <a:cubicBezTo>
                  <a:pt x="794" y="587375"/>
                  <a:pt x="19843" y="655638"/>
                  <a:pt x="23812" y="678657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8" name="Sağ Ok 7"/>
          <p:cNvSpPr/>
          <p:nvPr/>
        </p:nvSpPr>
        <p:spPr>
          <a:xfrm rot="3204873">
            <a:off x="6252509" y="2320312"/>
            <a:ext cx="522312" cy="144016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084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1547463"/>
              </p:ext>
            </p:extLst>
          </p:nvPr>
        </p:nvGraphicFramePr>
        <p:xfrm>
          <a:off x="0" y="0"/>
          <a:ext cx="9108505" cy="915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3326">
                  <a:extLst>
                    <a:ext uri="{9D8B030D-6E8A-4147-A177-3AD203B41FA5}">
                      <a16:colId xmlns:a16="http://schemas.microsoft.com/office/drawing/2014/main" val="1892544128"/>
                    </a:ext>
                  </a:extLst>
                </a:gridCol>
                <a:gridCol w="878314">
                  <a:extLst>
                    <a:ext uri="{9D8B030D-6E8A-4147-A177-3AD203B41FA5}">
                      <a16:colId xmlns:a16="http://schemas.microsoft.com/office/drawing/2014/main" val="1298931723"/>
                    </a:ext>
                  </a:extLst>
                </a:gridCol>
                <a:gridCol w="484788">
                  <a:extLst>
                    <a:ext uri="{9D8B030D-6E8A-4147-A177-3AD203B41FA5}">
                      <a16:colId xmlns:a16="http://schemas.microsoft.com/office/drawing/2014/main" val="3403421486"/>
                    </a:ext>
                  </a:extLst>
                </a:gridCol>
                <a:gridCol w="819579">
                  <a:extLst>
                    <a:ext uri="{9D8B030D-6E8A-4147-A177-3AD203B41FA5}">
                      <a16:colId xmlns:a16="http://schemas.microsoft.com/office/drawing/2014/main" val="3988316381"/>
                    </a:ext>
                  </a:extLst>
                </a:gridCol>
                <a:gridCol w="671595">
                  <a:extLst>
                    <a:ext uri="{9D8B030D-6E8A-4147-A177-3AD203B41FA5}">
                      <a16:colId xmlns:a16="http://schemas.microsoft.com/office/drawing/2014/main" val="3447190465"/>
                    </a:ext>
                  </a:extLst>
                </a:gridCol>
                <a:gridCol w="491105">
                  <a:extLst>
                    <a:ext uri="{9D8B030D-6E8A-4147-A177-3AD203B41FA5}">
                      <a16:colId xmlns:a16="http://schemas.microsoft.com/office/drawing/2014/main" val="3249811948"/>
                    </a:ext>
                  </a:extLst>
                </a:gridCol>
                <a:gridCol w="486907">
                  <a:extLst>
                    <a:ext uri="{9D8B030D-6E8A-4147-A177-3AD203B41FA5}">
                      <a16:colId xmlns:a16="http://schemas.microsoft.com/office/drawing/2014/main" val="582050260"/>
                    </a:ext>
                  </a:extLst>
                </a:gridCol>
                <a:gridCol w="486907">
                  <a:extLst>
                    <a:ext uri="{9D8B030D-6E8A-4147-A177-3AD203B41FA5}">
                      <a16:colId xmlns:a16="http://schemas.microsoft.com/office/drawing/2014/main" val="4023262956"/>
                    </a:ext>
                  </a:extLst>
                </a:gridCol>
                <a:gridCol w="520485">
                  <a:extLst>
                    <a:ext uri="{9D8B030D-6E8A-4147-A177-3AD203B41FA5}">
                      <a16:colId xmlns:a16="http://schemas.microsoft.com/office/drawing/2014/main" val="2249702201"/>
                    </a:ext>
                  </a:extLst>
                </a:gridCol>
                <a:gridCol w="935178">
                  <a:extLst>
                    <a:ext uri="{9D8B030D-6E8A-4147-A177-3AD203B41FA5}">
                      <a16:colId xmlns:a16="http://schemas.microsoft.com/office/drawing/2014/main" val="3831683051"/>
                    </a:ext>
                  </a:extLst>
                </a:gridCol>
                <a:gridCol w="827760">
                  <a:extLst>
                    <a:ext uri="{9D8B030D-6E8A-4147-A177-3AD203B41FA5}">
                      <a16:colId xmlns:a16="http://schemas.microsoft.com/office/drawing/2014/main" val="461578916"/>
                    </a:ext>
                  </a:extLst>
                </a:gridCol>
                <a:gridCol w="1057760">
                  <a:extLst>
                    <a:ext uri="{9D8B030D-6E8A-4147-A177-3AD203B41FA5}">
                      <a16:colId xmlns:a16="http://schemas.microsoft.com/office/drawing/2014/main" val="3004627977"/>
                    </a:ext>
                  </a:extLst>
                </a:gridCol>
                <a:gridCol w="994801">
                  <a:extLst>
                    <a:ext uri="{9D8B030D-6E8A-4147-A177-3AD203B41FA5}">
                      <a16:colId xmlns:a16="http://schemas.microsoft.com/office/drawing/2014/main" val="2421745818"/>
                    </a:ext>
                  </a:extLst>
                </a:gridCol>
              </a:tblGrid>
              <a:tr h="350602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Sıra </a:t>
                      </a:r>
                      <a:b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Mahalle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Ada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Parsel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Bina Adı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Blok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Kat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Daire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Cephe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Taşınmaz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Cinsi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Alan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(m2)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Muhammen Bedel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Geçici </a:t>
                      </a:r>
                      <a:b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Teminat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7959885"/>
                  </a:ext>
                </a:extLst>
              </a:tr>
              <a:tr h="56496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Kazımkarabekir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12143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Korer Park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2.800.000</a:t>
                      </a:r>
                      <a:endParaRPr lang="tr-TR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95.000</a:t>
                      </a:r>
                      <a:endParaRPr lang="tr-TR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07020784"/>
                  </a:ext>
                </a:extLst>
              </a:tr>
            </a:tbl>
          </a:graphicData>
        </a:graphic>
      </p:graphicFrame>
      <p:pic>
        <p:nvPicPr>
          <p:cNvPr id="9" name="Resi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915568"/>
            <a:ext cx="5580112" cy="4227932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57" y="915568"/>
            <a:ext cx="3577045" cy="4220167"/>
          </a:xfrm>
          <a:prstGeom prst="rect">
            <a:avLst/>
          </a:prstGeom>
        </p:spPr>
      </p:pic>
      <p:sp>
        <p:nvSpPr>
          <p:cNvPr id="6" name="Serbest Form 5"/>
          <p:cNvSpPr/>
          <p:nvPr/>
        </p:nvSpPr>
        <p:spPr>
          <a:xfrm>
            <a:off x="1070620" y="3060810"/>
            <a:ext cx="1441450" cy="476250"/>
          </a:xfrm>
          <a:custGeom>
            <a:avLst/>
            <a:gdLst>
              <a:gd name="connsiteX0" fmla="*/ 19050 w 1441450"/>
              <a:gd name="connsiteY0" fmla="*/ 317500 h 476250"/>
              <a:gd name="connsiteX1" fmla="*/ 19050 w 1441450"/>
              <a:gd name="connsiteY1" fmla="*/ 317500 h 476250"/>
              <a:gd name="connsiteX2" fmla="*/ 82550 w 1441450"/>
              <a:gd name="connsiteY2" fmla="*/ 317500 h 476250"/>
              <a:gd name="connsiteX3" fmla="*/ 819150 w 1441450"/>
              <a:gd name="connsiteY3" fmla="*/ 234950 h 476250"/>
              <a:gd name="connsiteX4" fmla="*/ 1428750 w 1441450"/>
              <a:gd name="connsiteY4" fmla="*/ 476250 h 476250"/>
              <a:gd name="connsiteX5" fmla="*/ 1441450 w 1441450"/>
              <a:gd name="connsiteY5" fmla="*/ 234950 h 476250"/>
              <a:gd name="connsiteX6" fmla="*/ 844550 w 1441450"/>
              <a:gd name="connsiteY6" fmla="*/ 0 h 476250"/>
              <a:gd name="connsiteX7" fmla="*/ 0 w 1441450"/>
              <a:gd name="connsiteY7" fmla="*/ 114300 h 476250"/>
              <a:gd name="connsiteX8" fmla="*/ 19050 w 1441450"/>
              <a:gd name="connsiteY8" fmla="*/ 317500 h 47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1450" h="476250">
                <a:moveTo>
                  <a:pt x="19050" y="317500"/>
                </a:moveTo>
                <a:lnTo>
                  <a:pt x="19050" y="317500"/>
                </a:lnTo>
                <a:lnTo>
                  <a:pt x="82550" y="317500"/>
                </a:lnTo>
                <a:lnTo>
                  <a:pt x="819150" y="234950"/>
                </a:lnTo>
                <a:lnTo>
                  <a:pt x="1428750" y="476250"/>
                </a:lnTo>
                <a:lnTo>
                  <a:pt x="1441450" y="234950"/>
                </a:lnTo>
                <a:lnTo>
                  <a:pt x="844550" y="0"/>
                </a:lnTo>
                <a:lnTo>
                  <a:pt x="0" y="114300"/>
                </a:lnTo>
                <a:lnTo>
                  <a:pt x="19050" y="31750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Sağ Ok 6"/>
          <p:cNvSpPr/>
          <p:nvPr/>
        </p:nvSpPr>
        <p:spPr>
          <a:xfrm rot="7059690">
            <a:off x="7079845" y="2953642"/>
            <a:ext cx="522312" cy="144016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815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>
            <p:extLst/>
          </p:nvPr>
        </p:nvGraphicFramePr>
        <p:xfrm>
          <a:off x="0" y="0"/>
          <a:ext cx="9108505" cy="915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3326">
                  <a:extLst>
                    <a:ext uri="{9D8B030D-6E8A-4147-A177-3AD203B41FA5}">
                      <a16:colId xmlns:a16="http://schemas.microsoft.com/office/drawing/2014/main" val="1892544128"/>
                    </a:ext>
                  </a:extLst>
                </a:gridCol>
                <a:gridCol w="878314">
                  <a:extLst>
                    <a:ext uri="{9D8B030D-6E8A-4147-A177-3AD203B41FA5}">
                      <a16:colId xmlns:a16="http://schemas.microsoft.com/office/drawing/2014/main" val="1298931723"/>
                    </a:ext>
                  </a:extLst>
                </a:gridCol>
                <a:gridCol w="484788">
                  <a:extLst>
                    <a:ext uri="{9D8B030D-6E8A-4147-A177-3AD203B41FA5}">
                      <a16:colId xmlns:a16="http://schemas.microsoft.com/office/drawing/2014/main" val="3403421486"/>
                    </a:ext>
                  </a:extLst>
                </a:gridCol>
                <a:gridCol w="819579">
                  <a:extLst>
                    <a:ext uri="{9D8B030D-6E8A-4147-A177-3AD203B41FA5}">
                      <a16:colId xmlns:a16="http://schemas.microsoft.com/office/drawing/2014/main" val="3988316381"/>
                    </a:ext>
                  </a:extLst>
                </a:gridCol>
                <a:gridCol w="671595">
                  <a:extLst>
                    <a:ext uri="{9D8B030D-6E8A-4147-A177-3AD203B41FA5}">
                      <a16:colId xmlns:a16="http://schemas.microsoft.com/office/drawing/2014/main" val="3447190465"/>
                    </a:ext>
                  </a:extLst>
                </a:gridCol>
                <a:gridCol w="491105">
                  <a:extLst>
                    <a:ext uri="{9D8B030D-6E8A-4147-A177-3AD203B41FA5}">
                      <a16:colId xmlns:a16="http://schemas.microsoft.com/office/drawing/2014/main" val="3249811948"/>
                    </a:ext>
                  </a:extLst>
                </a:gridCol>
                <a:gridCol w="486907">
                  <a:extLst>
                    <a:ext uri="{9D8B030D-6E8A-4147-A177-3AD203B41FA5}">
                      <a16:colId xmlns:a16="http://schemas.microsoft.com/office/drawing/2014/main" val="582050260"/>
                    </a:ext>
                  </a:extLst>
                </a:gridCol>
                <a:gridCol w="486907">
                  <a:extLst>
                    <a:ext uri="{9D8B030D-6E8A-4147-A177-3AD203B41FA5}">
                      <a16:colId xmlns:a16="http://schemas.microsoft.com/office/drawing/2014/main" val="4023262956"/>
                    </a:ext>
                  </a:extLst>
                </a:gridCol>
                <a:gridCol w="520485">
                  <a:extLst>
                    <a:ext uri="{9D8B030D-6E8A-4147-A177-3AD203B41FA5}">
                      <a16:colId xmlns:a16="http://schemas.microsoft.com/office/drawing/2014/main" val="2249702201"/>
                    </a:ext>
                  </a:extLst>
                </a:gridCol>
                <a:gridCol w="935178">
                  <a:extLst>
                    <a:ext uri="{9D8B030D-6E8A-4147-A177-3AD203B41FA5}">
                      <a16:colId xmlns:a16="http://schemas.microsoft.com/office/drawing/2014/main" val="3831683051"/>
                    </a:ext>
                  </a:extLst>
                </a:gridCol>
                <a:gridCol w="827760">
                  <a:extLst>
                    <a:ext uri="{9D8B030D-6E8A-4147-A177-3AD203B41FA5}">
                      <a16:colId xmlns:a16="http://schemas.microsoft.com/office/drawing/2014/main" val="461578916"/>
                    </a:ext>
                  </a:extLst>
                </a:gridCol>
                <a:gridCol w="1057760">
                  <a:extLst>
                    <a:ext uri="{9D8B030D-6E8A-4147-A177-3AD203B41FA5}">
                      <a16:colId xmlns:a16="http://schemas.microsoft.com/office/drawing/2014/main" val="3004627977"/>
                    </a:ext>
                  </a:extLst>
                </a:gridCol>
                <a:gridCol w="994801">
                  <a:extLst>
                    <a:ext uri="{9D8B030D-6E8A-4147-A177-3AD203B41FA5}">
                      <a16:colId xmlns:a16="http://schemas.microsoft.com/office/drawing/2014/main" val="2421745818"/>
                    </a:ext>
                  </a:extLst>
                </a:gridCol>
              </a:tblGrid>
              <a:tr h="350602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Sıra </a:t>
                      </a:r>
                      <a:b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Mahalle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Ada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Parsel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Bina Adı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Blok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Kat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Daire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Cephe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Taşınmaz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Cinsi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Alan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(m2)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Muhammen Bedel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Geçici </a:t>
                      </a:r>
                      <a:b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Teminat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7959885"/>
                  </a:ext>
                </a:extLst>
              </a:tr>
              <a:tr h="56496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Kazımkarabekir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12143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Korer Park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2.800.000</a:t>
                      </a:r>
                      <a:endParaRPr lang="tr-TR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95.000</a:t>
                      </a:r>
                      <a:endParaRPr lang="tr-TR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07020784"/>
                  </a:ext>
                </a:extLst>
              </a:tr>
            </a:tbl>
          </a:graphicData>
        </a:graphic>
      </p:graphicFrame>
      <p:pic>
        <p:nvPicPr>
          <p:cNvPr id="9" name="Resi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7" y="898852"/>
            <a:ext cx="5580113" cy="4244648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915568"/>
            <a:ext cx="3528391" cy="4227931"/>
          </a:xfrm>
          <a:prstGeom prst="rect">
            <a:avLst/>
          </a:prstGeom>
        </p:spPr>
      </p:pic>
      <p:sp>
        <p:nvSpPr>
          <p:cNvPr id="3" name="Serbest Form 2"/>
          <p:cNvSpPr/>
          <p:nvPr/>
        </p:nvSpPr>
        <p:spPr>
          <a:xfrm>
            <a:off x="1187624" y="3147814"/>
            <a:ext cx="1460500" cy="387350"/>
          </a:xfrm>
          <a:custGeom>
            <a:avLst/>
            <a:gdLst>
              <a:gd name="connsiteX0" fmla="*/ 6350 w 1460500"/>
              <a:gd name="connsiteY0" fmla="*/ 349250 h 387350"/>
              <a:gd name="connsiteX1" fmla="*/ 622300 w 1460500"/>
              <a:gd name="connsiteY1" fmla="*/ 298450 h 387350"/>
              <a:gd name="connsiteX2" fmla="*/ 1441450 w 1460500"/>
              <a:gd name="connsiteY2" fmla="*/ 387350 h 387350"/>
              <a:gd name="connsiteX3" fmla="*/ 1447800 w 1460500"/>
              <a:gd name="connsiteY3" fmla="*/ 330200 h 387350"/>
              <a:gd name="connsiteX4" fmla="*/ 1460500 w 1460500"/>
              <a:gd name="connsiteY4" fmla="*/ 133350 h 387350"/>
              <a:gd name="connsiteX5" fmla="*/ 622300 w 1460500"/>
              <a:gd name="connsiteY5" fmla="*/ 0 h 387350"/>
              <a:gd name="connsiteX6" fmla="*/ 0 w 1460500"/>
              <a:gd name="connsiteY6" fmla="*/ 120650 h 387350"/>
              <a:gd name="connsiteX7" fmla="*/ 6350 w 1460500"/>
              <a:gd name="connsiteY7" fmla="*/ 349250 h 38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60500" h="387350">
                <a:moveTo>
                  <a:pt x="6350" y="349250"/>
                </a:moveTo>
                <a:lnTo>
                  <a:pt x="622300" y="298450"/>
                </a:lnTo>
                <a:lnTo>
                  <a:pt x="1441450" y="387350"/>
                </a:lnTo>
                <a:lnTo>
                  <a:pt x="1447800" y="330200"/>
                </a:lnTo>
                <a:lnTo>
                  <a:pt x="1460500" y="133350"/>
                </a:lnTo>
                <a:lnTo>
                  <a:pt x="622300" y="0"/>
                </a:lnTo>
                <a:lnTo>
                  <a:pt x="0" y="120650"/>
                </a:lnTo>
                <a:lnTo>
                  <a:pt x="6350" y="34925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6" name="Sağ Ok 5"/>
          <p:cNvSpPr/>
          <p:nvPr/>
        </p:nvSpPr>
        <p:spPr>
          <a:xfrm rot="7059690">
            <a:off x="7079845" y="2953642"/>
            <a:ext cx="522312" cy="144016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749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491179"/>
              </p:ext>
            </p:extLst>
          </p:nvPr>
        </p:nvGraphicFramePr>
        <p:xfrm>
          <a:off x="0" y="0"/>
          <a:ext cx="9144000" cy="915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5093">
                  <a:extLst>
                    <a:ext uri="{9D8B030D-6E8A-4147-A177-3AD203B41FA5}">
                      <a16:colId xmlns:a16="http://schemas.microsoft.com/office/drawing/2014/main" val="1892544128"/>
                    </a:ext>
                  </a:extLst>
                </a:gridCol>
                <a:gridCol w="881737">
                  <a:extLst>
                    <a:ext uri="{9D8B030D-6E8A-4147-A177-3AD203B41FA5}">
                      <a16:colId xmlns:a16="http://schemas.microsoft.com/office/drawing/2014/main" val="1298931723"/>
                    </a:ext>
                  </a:extLst>
                </a:gridCol>
                <a:gridCol w="486677">
                  <a:extLst>
                    <a:ext uri="{9D8B030D-6E8A-4147-A177-3AD203B41FA5}">
                      <a16:colId xmlns:a16="http://schemas.microsoft.com/office/drawing/2014/main" val="3403421486"/>
                    </a:ext>
                  </a:extLst>
                </a:gridCol>
                <a:gridCol w="822773">
                  <a:extLst>
                    <a:ext uri="{9D8B030D-6E8A-4147-A177-3AD203B41FA5}">
                      <a16:colId xmlns:a16="http://schemas.microsoft.com/office/drawing/2014/main" val="3988316381"/>
                    </a:ext>
                  </a:extLst>
                </a:gridCol>
                <a:gridCol w="674212">
                  <a:extLst>
                    <a:ext uri="{9D8B030D-6E8A-4147-A177-3AD203B41FA5}">
                      <a16:colId xmlns:a16="http://schemas.microsoft.com/office/drawing/2014/main" val="3447190465"/>
                    </a:ext>
                  </a:extLst>
                </a:gridCol>
                <a:gridCol w="493019">
                  <a:extLst>
                    <a:ext uri="{9D8B030D-6E8A-4147-A177-3AD203B41FA5}">
                      <a16:colId xmlns:a16="http://schemas.microsoft.com/office/drawing/2014/main" val="3249811948"/>
                    </a:ext>
                  </a:extLst>
                </a:gridCol>
                <a:gridCol w="488804">
                  <a:extLst>
                    <a:ext uri="{9D8B030D-6E8A-4147-A177-3AD203B41FA5}">
                      <a16:colId xmlns:a16="http://schemas.microsoft.com/office/drawing/2014/main" val="582050260"/>
                    </a:ext>
                  </a:extLst>
                </a:gridCol>
                <a:gridCol w="488804">
                  <a:extLst>
                    <a:ext uri="{9D8B030D-6E8A-4147-A177-3AD203B41FA5}">
                      <a16:colId xmlns:a16="http://schemas.microsoft.com/office/drawing/2014/main" val="4023262956"/>
                    </a:ext>
                  </a:extLst>
                </a:gridCol>
                <a:gridCol w="522513">
                  <a:extLst>
                    <a:ext uri="{9D8B030D-6E8A-4147-A177-3AD203B41FA5}">
                      <a16:colId xmlns:a16="http://schemas.microsoft.com/office/drawing/2014/main" val="2249702201"/>
                    </a:ext>
                  </a:extLst>
                </a:gridCol>
                <a:gridCol w="938822">
                  <a:extLst>
                    <a:ext uri="{9D8B030D-6E8A-4147-A177-3AD203B41FA5}">
                      <a16:colId xmlns:a16="http://schemas.microsoft.com/office/drawing/2014/main" val="3831683051"/>
                    </a:ext>
                  </a:extLst>
                </a:gridCol>
                <a:gridCol w="830986">
                  <a:extLst>
                    <a:ext uri="{9D8B030D-6E8A-4147-A177-3AD203B41FA5}">
                      <a16:colId xmlns:a16="http://schemas.microsoft.com/office/drawing/2014/main" val="461578916"/>
                    </a:ext>
                  </a:extLst>
                </a:gridCol>
                <a:gridCol w="1061882">
                  <a:extLst>
                    <a:ext uri="{9D8B030D-6E8A-4147-A177-3AD203B41FA5}">
                      <a16:colId xmlns:a16="http://schemas.microsoft.com/office/drawing/2014/main" val="3004627977"/>
                    </a:ext>
                  </a:extLst>
                </a:gridCol>
                <a:gridCol w="998678">
                  <a:extLst>
                    <a:ext uri="{9D8B030D-6E8A-4147-A177-3AD203B41FA5}">
                      <a16:colId xmlns:a16="http://schemas.microsoft.com/office/drawing/2014/main" val="2421745818"/>
                    </a:ext>
                  </a:extLst>
                </a:gridCol>
              </a:tblGrid>
              <a:tr h="350602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Sıra </a:t>
                      </a:r>
                      <a:b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Mahalle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Ada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Parsel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Bina Adı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Blok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Kat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Daire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Cephe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Taşınmaz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Cinsi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Alan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(m2)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Muhammen Bedel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Geçici </a:t>
                      </a:r>
                      <a:b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Teminat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7959885"/>
                  </a:ext>
                </a:extLst>
              </a:tr>
              <a:tr h="56496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Kazımkarabekir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12143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Korer Park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3.000.000</a:t>
                      </a:r>
                      <a:endParaRPr lang="tr-TR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95.000</a:t>
                      </a:r>
                      <a:endParaRPr lang="tr-TR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07020784"/>
                  </a:ext>
                </a:extLst>
              </a:tr>
            </a:tbl>
          </a:graphicData>
        </a:graphic>
      </p:graphicFrame>
      <p:pic>
        <p:nvPicPr>
          <p:cNvPr id="9" name="Resi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7" y="915568"/>
            <a:ext cx="5580113" cy="4227932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8" y="915568"/>
            <a:ext cx="3549649" cy="4227931"/>
          </a:xfrm>
          <a:prstGeom prst="rect">
            <a:avLst/>
          </a:prstGeom>
        </p:spPr>
      </p:pic>
      <p:sp>
        <p:nvSpPr>
          <p:cNvPr id="3" name="Serbest Form 2"/>
          <p:cNvSpPr/>
          <p:nvPr/>
        </p:nvSpPr>
        <p:spPr>
          <a:xfrm>
            <a:off x="683568" y="3939902"/>
            <a:ext cx="2057400" cy="501650"/>
          </a:xfrm>
          <a:custGeom>
            <a:avLst/>
            <a:gdLst>
              <a:gd name="connsiteX0" fmla="*/ 2012950 w 2057400"/>
              <a:gd name="connsiteY0" fmla="*/ 400050 h 501650"/>
              <a:gd name="connsiteX1" fmla="*/ 2012950 w 2057400"/>
              <a:gd name="connsiteY1" fmla="*/ 400050 h 501650"/>
              <a:gd name="connsiteX2" fmla="*/ 1866900 w 2057400"/>
              <a:gd name="connsiteY2" fmla="*/ 400050 h 501650"/>
              <a:gd name="connsiteX3" fmla="*/ 1289050 w 2057400"/>
              <a:gd name="connsiteY3" fmla="*/ 501650 h 501650"/>
              <a:gd name="connsiteX4" fmla="*/ 0 w 2057400"/>
              <a:gd name="connsiteY4" fmla="*/ 330200 h 501650"/>
              <a:gd name="connsiteX5" fmla="*/ 6350 w 2057400"/>
              <a:gd name="connsiteY5" fmla="*/ 266700 h 501650"/>
              <a:gd name="connsiteX6" fmla="*/ 25400 w 2057400"/>
              <a:gd name="connsiteY6" fmla="*/ 0 h 501650"/>
              <a:gd name="connsiteX7" fmla="*/ 1263650 w 2057400"/>
              <a:gd name="connsiteY7" fmla="*/ 12700 h 501650"/>
              <a:gd name="connsiteX8" fmla="*/ 2057400 w 2057400"/>
              <a:gd name="connsiteY8" fmla="*/ 88900 h 501650"/>
              <a:gd name="connsiteX9" fmla="*/ 2057400 w 2057400"/>
              <a:gd name="connsiteY9" fmla="*/ 190500 h 501650"/>
              <a:gd name="connsiteX10" fmla="*/ 2012950 w 2057400"/>
              <a:gd name="connsiteY10" fmla="*/ 400050 h 50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57400" h="501650">
                <a:moveTo>
                  <a:pt x="2012950" y="400050"/>
                </a:moveTo>
                <a:lnTo>
                  <a:pt x="2012950" y="400050"/>
                </a:lnTo>
                <a:lnTo>
                  <a:pt x="1866900" y="400050"/>
                </a:lnTo>
                <a:lnTo>
                  <a:pt x="1289050" y="501650"/>
                </a:lnTo>
                <a:lnTo>
                  <a:pt x="0" y="330200"/>
                </a:lnTo>
                <a:lnTo>
                  <a:pt x="6350" y="266700"/>
                </a:lnTo>
                <a:lnTo>
                  <a:pt x="25400" y="0"/>
                </a:lnTo>
                <a:lnTo>
                  <a:pt x="1263650" y="12700"/>
                </a:lnTo>
                <a:lnTo>
                  <a:pt x="2057400" y="88900"/>
                </a:lnTo>
                <a:lnTo>
                  <a:pt x="2057400" y="190500"/>
                </a:lnTo>
                <a:lnTo>
                  <a:pt x="2012950" y="40005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6" name="Sağ Ok 5"/>
          <p:cNvSpPr/>
          <p:nvPr/>
        </p:nvSpPr>
        <p:spPr>
          <a:xfrm rot="7059690">
            <a:off x="7079845" y="2953642"/>
            <a:ext cx="522312" cy="144016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tr-TR" sz="2000" b="1" spc="50" dirty="0" smtClean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295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noFill/>
        </a:ln>
      </a:spPr>
      <a:bodyPr wrap="square" lIns="91440" tIns="45720" rIns="91440" bIns="45720">
        <a:spAutoFit/>
      </a:bodyPr>
      <a:lstStyle>
        <a:defPPr algn="ctr">
          <a:defRPr sz="2000" b="1" spc="50" dirty="0" smtClean="0">
            <a:ln w="9525" cmpd="sng">
              <a:noFill/>
              <a:prstDash val="solid"/>
            </a:ln>
            <a:solidFill>
              <a:srgbClr val="70AD47">
                <a:tint val="1000"/>
              </a:srgbClr>
            </a:solidFill>
            <a:effectLst>
              <a:glow rad="38100">
                <a:schemeClr val="accent1">
                  <a:alpha val="40000"/>
                </a:schemeClr>
              </a:glow>
            </a:effectLst>
          </a:defRPr>
        </a:defPPr>
      </a:lstStyle>
      <a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a:style>
    </a:spDef>
  </a:objectDefaults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TM03457475[[fn=Çerçeve]]</Template>
  <TotalTime>7644</TotalTime>
  <Words>1261</Words>
  <Application>Microsoft Office PowerPoint</Application>
  <PresentationFormat>Ekran Gösterisi (16:9)</PresentationFormat>
  <Paragraphs>1116</Paragraphs>
  <Slides>31</Slides>
  <Notes>2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31</vt:i4>
      </vt:variant>
    </vt:vector>
  </HeadingPairs>
  <TitlesOfParts>
    <vt:vector size="35" baseType="lpstr">
      <vt:lpstr>Arial</vt:lpstr>
      <vt:lpstr>Calibri</vt:lpstr>
      <vt:lpstr>Times New Roman</vt:lpstr>
      <vt:lpstr>Ofis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asus</dc:creator>
  <cp:lastModifiedBy>Ahmet AK. KAHVECI</cp:lastModifiedBy>
  <cp:revision>476</cp:revision>
  <dcterms:created xsi:type="dcterms:W3CDTF">2017-05-26T16:53:42Z</dcterms:created>
  <dcterms:modified xsi:type="dcterms:W3CDTF">2024-07-03T09:08:21Z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bjDocumentLabelXML">
    <vt:lpwstr>&lt;?xml version="1.0" encoding="us-ascii"?&gt;&lt;sisl xmlns:xsd="http://www.w3.org/2001/XMLSchema" xmlns:xsi="http://www.w3.org/2001/XMLSchema-instance" sislVersion="0" policy="06b88be1-581b-4ca2-b20f-13331b601e41" origin="userSelected" xmlns="http://www.boldonj</vt:lpwstr>
  </property>
  <property fmtid="{D5CDD505-2E9C-101B-9397-08002B2CF9AE}" pid="3" name="bjDocumentLabelXML-0">
    <vt:lpwstr>ames.com/2008/01/sie/internal/label"&gt;&lt;element uid="id_classification_unclassified" value="" &gt;&lt;/element&gt;&lt;/sisl&gt;</vt:lpwstr>
  </property>
  <property fmtid="{D5CDD505-2E9C-101B-9397-08002B2CF9AE}" pid="4" name="bjLabelRefreshRequired">
    <vt:lpwstr>FileClassifier</vt:lpwstr>
  </property>
</Properties>
</file>